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2" r:id="rId30"/>
  </p:sldIdLst>
  <p:sldSz cx="18288000" cy="10287000"/>
  <p:notesSz cx="6797675" cy="9926638"/>
  <p:embeddedFontLst>
    <p:embeddedFont>
      <p:font typeface="Arimo" panose="020B0604020202020204" charset="0"/>
      <p:regular r:id="rId33"/>
    </p:embeddedFont>
    <p:embeddedFont>
      <p:font typeface="Raleway Bold" panose="020B0604020202020204" charset="0"/>
      <p:regular r:id="rId34"/>
    </p:embeddedFont>
    <p:embeddedFont>
      <p:font typeface="Calibri" panose="020F0502020204030204" pitchFamily="34" charset="0"/>
      <p:regular r:id="rId35"/>
      <p:bold r:id="rId36"/>
      <p:italic r:id="rId37"/>
      <p:boldItalic r:id="rId38"/>
    </p:embeddedFont>
    <p:embeddedFont>
      <p:font typeface="Aileron Regular Bold" panose="020B0604020202020204" charset="0"/>
      <p:regular r:id="rId39"/>
    </p:embeddedFont>
    <p:embeddedFont>
      <p:font typeface="Aileron Regular Bold Italics" panose="020B0604020202020204" charset="0"/>
      <p:regular r:id="rId40"/>
    </p:embeddedFont>
    <p:embeddedFont>
      <p:font typeface="Aileron Regular" panose="020B0604020202020204" charset="0"/>
      <p:regular r:id="rId41"/>
    </p:embeddedFont>
    <p:embeddedFont>
      <p:font typeface="Aileron Regular Italics" panose="020B0604020202020204" charset="0"/>
      <p:regular r:id="rId42"/>
    </p:embeddedFont>
    <p:embeddedFont>
      <p:font typeface="Arimo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54"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1F75EDE-F017-4983-A434-18689D0C5671}" type="datetimeFigureOut">
              <a:rPr lang="en-IE" smtClean="0"/>
              <a:t>16/08/2022</a:t>
            </a:fld>
            <a:endParaRPr lang="en-IE"/>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3F3D8B1-5776-43B6-A41E-F36B1EFC56B6}" type="slidenum">
              <a:rPr lang="en-IE" smtClean="0"/>
              <a:t>‹#›</a:t>
            </a:fld>
            <a:endParaRPr lang="en-IE"/>
          </a:p>
        </p:txBody>
      </p:sp>
    </p:spTree>
    <p:extLst>
      <p:ext uri="{BB962C8B-B14F-4D97-AF65-F5344CB8AC3E}">
        <p14:creationId xmlns:p14="http://schemas.microsoft.com/office/powerpoint/2010/main" val="53240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BC8C8AF-0F32-4303-BB94-107A94CDF93B}" type="datetimeFigureOut">
              <a:rPr lang="en-IE" smtClean="0"/>
              <a:t>16/08/2022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E9C39CE-C542-48C4-AEE7-4A0AFE542CE0}" type="slidenum">
              <a:rPr lang="en-IE" smtClean="0"/>
              <a:t>‹#›</a:t>
            </a:fld>
            <a:endParaRPr lang="en-IE"/>
          </a:p>
        </p:txBody>
      </p:sp>
    </p:spTree>
    <p:extLst>
      <p:ext uri="{BB962C8B-B14F-4D97-AF65-F5344CB8AC3E}">
        <p14:creationId xmlns:p14="http://schemas.microsoft.com/office/powerpoint/2010/main" val="4079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E9C39CE-C542-48C4-AEE7-4A0AFE542CE0}" type="slidenum">
              <a:rPr lang="en-IE" smtClean="0"/>
              <a:t>25</a:t>
            </a:fld>
            <a:endParaRPr lang="en-IE"/>
          </a:p>
        </p:txBody>
      </p:sp>
    </p:spTree>
    <p:extLst>
      <p:ext uri="{BB962C8B-B14F-4D97-AF65-F5344CB8AC3E}">
        <p14:creationId xmlns:p14="http://schemas.microsoft.com/office/powerpoint/2010/main" val="3382581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G"/><Relationship Id="rId4" Type="http://schemas.openxmlformats.org/officeDocument/2006/relationships/image" Target="../media/image4.svg"/><Relationship Id="rId9" Type="http://schemas.openxmlformats.org/officeDocument/2006/relationships/image" Target="../media/image35.jpeg"/><Relationship Id="rId1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svg"/><Relationship Id="rId7"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90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634362" y="324992"/>
            <a:ext cx="6221710" cy="3019596"/>
          </a:xfrm>
          <a:prstGeom prst="rect">
            <a:avLst/>
          </a:prstGeom>
        </p:spPr>
      </p:pic>
      <p:sp>
        <p:nvSpPr>
          <p:cNvPr id="4" name="TextBox 4"/>
          <p:cNvSpPr txBox="1"/>
          <p:nvPr/>
        </p:nvSpPr>
        <p:spPr>
          <a:xfrm>
            <a:off x="9890266" y="3863414"/>
            <a:ext cx="8397734" cy="4781442"/>
          </a:xfrm>
          <a:prstGeom prst="rect">
            <a:avLst/>
          </a:prstGeom>
        </p:spPr>
        <p:txBody>
          <a:bodyPr lIns="0" tIns="0" rIns="0" bIns="0" rtlCol="0" anchor="t">
            <a:spAutoFit/>
          </a:bodyPr>
          <a:lstStyle/>
          <a:p>
            <a:pPr algn="ctr">
              <a:lnSpc>
                <a:spcPts val="11975"/>
              </a:lnSpc>
            </a:pPr>
            <a:r>
              <a:rPr lang="en-US" sz="8554">
                <a:solidFill>
                  <a:srgbClr val="FFFFFF"/>
                </a:solidFill>
                <a:latin typeface="Aileron Regular Bold"/>
              </a:rPr>
              <a:t>Transition Year Programme</a:t>
            </a:r>
          </a:p>
          <a:p>
            <a:pPr algn="ctr">
              <a:lnSpc>
                <a:spcPts val="6936"/>
              </a:lnSpc>
            </a:pPr>
            <a:r>
              <a:rPr lang="en-US" sz="4954">
                <a:solidFill>
                  <a:srgbClr val="FFFFFF"/>
                </a:solidFill>
                <a:latin typeface="Aileron Regular Bold"/>
              </a:rPr>
              <a:t>2022 - 2023</a:t>
            </a:r>
          </a:p>
          <a:p>
            <a:pPr algn="ctr">
              <a:lnSpc>
                <a:spcPts val="6936"/>
              </a:lnSpc>
            </a:pPr>
            <a:r>
              <a:rPr lang="en-US" sz="4954">
                <a:solidFill>
                  <a:srgbClr val="FFFFFF"/>
                </a:solidFill>
                <a:latin typeface="Aileron Regular Bold"/>
              </a:rPr>
              <a:t>Presentation evening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67848"/>
            <a:ext cx="16004127" cy="1245504"/>
          </a:xfrm>
          <a:prstGeom prst="rect">
            <a:avLst/>
          </a:prstGeom>
        </p:spPr>
        <p:txBody>
          <a:bodyPr lIns="0" tIns="0" rIns="0" bIns="0" rtlCol="0" anchor="t">
            <a:spAutoFit/>
          </a:bodyPr>
          <a:lstStyle/>
          <a:p>
            <a:pPr algn="ctr">
              <a:lnSpc>
                <a:spcPts val="9982"/>
              </a:lnSpc>
            </a:pPr>
            <a:r>
              <a:rPr lang="en-US" sz="7678">
                <a:solidFill>
                  <a:srgbClr val="000000"/>
                </a:solidFill>
                <a:latin typeface="Aileron Regular Bold"/>
              </a:rPr>
              <a:t>Links to Leaving certificate</a:t>
            </a:r>
          </a:p>
        </p:txBody>
      </p:sp>
      <p:sp>
        <p:nvSpPr>
          <p:cNvPr id="3" name="TextBox 3"/>
          <p:cNvSpPr txBox="1"/>
          <p:nvPr/>
        </p:nvSpPr>
        <p:spPr>
          <a:xfrm>
            <a:off x="401114" y="1868688"/>
            <a:ext cx="17259300" cy="8026401"/>
          </a:xfrm>
          <a:prstGeom prst="rect">
            <a:avLst/>
          </a:prstGeom>
        </p:spPr>
        <p:txBody>
          <a:bodyPr lIns="0" tIns="0" rIns="0" bIns="0" rtlCol="0" anchor="t">
            <a:spAutoFit/>
          </a:bodyPr>
          <a:lstStyle/>
          <a:p>
            <a:pPr marL="755642" lvl="1" indent="-377821">
              <a:lnSpc>
                <a:spcPts val="4899"/>
              </a:lnSpc>
              <a:buFont typeface="Arial"/>
              <a:buChar char="•"/>
            </a:pPr>
            <a:r>
              <a:rPr lang="en-US" sz="3499">
                <a:solidFill>
                  <a:srgbClr val="000000"/>
                </a:solidFill>
                <a:latin typeface="Aileron Regular Bold"/>
              </a:rPr>
              <a:t>Maths topics all linked to new Project Maths course – higher numbers from TY stay in LC HL – 25 points</a:t>
            </a:r>
          </a:p>
          <a:p>
            <a:pPr marL="755642" lvl="1" indent="-377821">
              <a:lnSpc>
                <a:spcPts val="4899"/>
              </a:lnSpc>
              <a:buFont typeface="Arial"/>
              <a:buChar char="•"/>
            </a:pPr>
            <a:r>
              <a:rPr lang="en-US" sz="3499">
                <a:solidFill>
                  <a:srgbClr val="000000"/>
                </a:solidFill>
                <a:latin typeface="Aileron Regular Bold"/>
              </a:rPr>
              <a:t>Irish – Preparation for oral, worth 40%, covered in TY</a:t>
            </a:r>
          </a:p>
          <a:p>
            <a:pPr marL="755642" lvl="1" indent="-377821">
              <a:lnSpc>
                <a:spcPts val="4899"/>
              </a:lnSpc>
              <a:buFont typeface="Arial"/>
              <a:buChar char="•"/>
            </a:pPr>
            <a:r>
              <a:rPr lang="en-US" sz="3499">
                <a:solidFill>
                  <a:srgbClr val="000000"/>
                </a:solidFill>
                <a:latin typeface="Aileron Regular Bold"/>
              </a:rPr>
              <a:t>English – improved vocabulary, comparative studies, creative writing</a:t>
            </a:r>
          </a:p>
          <a:p>
            <a:pPr marL="755642" lvl="1" indent="-377821">
              <a:lnSpc>
                <a:spcPts val="4899"/>
              </a:lnSpc>
              <a:buFont typeface="Arial"/>
              <a:buChar char="•"/>
            </a:pPr>
            <a:r>
              <a:rPr lang="en-US" sz="3499">
                <a:solidFill>
                  <a:srgbClr val="000000"/>
                </a:solidFill>
                <a:latin typeface="Aileron Regular Bold"/>
              </a:rPr>
              <a:t>Modern languages – French, German and Spanish</a:t>
            </a:r>
          </a:p>
          <a:p>
            <a:pPr marL="755642" lvl="1" indent="-377821">
              <a:lnSpc>
                <a:spcPts val="4899"/>
              </a:lnSpc>
              <a:buFont typeface="Arial"/>
              <a:buChar char="•"/>
            </a:pPr>
            <a:r>
              <a:rPr lang="en-US" sz="3499">
                <a:solidFill>
                  <a:srgbClr val="000000"/>
                </a:solidFill>
                <a:latin typeface="Aileron Regular Bold"/>
              </a:rPr>
              <a:t>Language exchange and preparation for LC orals and aurals worth 45% </a:t>
            </a:r>
          </a:p>
          <a:p>
            <a:pPr marL="755642" lvl="1" indent="-377821">
              <a:lnSpc>
                <a:spcPts val="4899"/>
              </a:lnSpc>
              <a:buFont typeface="Arial"/>
              <a:buChar char="•"/>
            </a:pPr>
            <a:r>
              <a:rPr lang="en-US" sz="3499">
                <a:solidFill>
                  <a:srgbClr val="000000"/>
                </a:solidFill>
                <a:latin typeface="Aileron Regular Bold"/>
              </a:rPr>
              <a:t> Business – Material from Business, Accounting and Economics covered, helps in selecting subjects.</a:t>
            </a:r>
          </a:p>
          <a:p>
            <a:pPr marL="755642" lvl="1" indent="-377821">
              <a:lnSpc>
                <a:spcPts val="4899"/>
              </a:lnSpc>
              <a:buFont typeface="Arial"/>
              <a:buChar char="•"/>
            </a:pPr>
            <a:r>
              <a:rPr lang="en-US" sz="3499">
                <a:solidFill>
                  <a:srgbClr val="000000"/>
                </a:solidFill>
                <a:latin typeface="Aileron Regular Bold"/>
              </a:rPr>
              <a:t>Mini – companies, Student Enterprise</a:t>
            </a:r>
          </a:p>
          <a:p>
            <a:pPr marL="755642" lvl="1" indent="-377821">
              <a:lnSpc>
                <a:spcPts val="4899"/>
              </a:lnSpc>
              <a:buFont typeface="Arial"/>
              <a:buChar char="•"/>
            </a:pPr>
            <a:r>
              <a:rPr lang="en-US" sz="3499">
                <a:solidFill>
                  <a:srgbClr val="000000"/>
                </a:solidFill>
                <a:latin typeface="Aileron Regular Bold"/>
              </a:rPr>
              <a:t>Science – Material from Biology, Chemistry, Physics and Ag. Science covered, helps in selecting subjects.</a:t>
            </a:r>
          </a:p>
          <a:p>
            <a:pPr marL="755642" lvl="1" indent="-377821">
              <a:lnSpc>
                <a:spcPts val="4899"/>
              </a:lnSpc>
              <a:buFont typeface="Arial"/>
              <a:buChar char="•"/>
            </a:pPr>
            <a:r>
              <a:rPr lang="en-US" sz="3499">
                <a:solidFill>
                  <a:srgbClr val="000000"/>
                </a:solidFill>
                <a:latin typeface="Aileron Regular Bold"/>
              </a:rPr>
              <a:t>Individual project work and BT Young Scientist </a:t>
            </a:r>
          </a:p>
          <a:p>
            <a:pPr marL="755642" lvl="1" indent="-377821">
              <a:lnSpc>
                <a:spcPts val="4899"/>
              </a:lnSpc>
              <a:buFont typeface="Arial"/>
              <a:buChar char="•"/>
            </a:pPr>
            <a:r>
              <a:rPr lang="en-US" sz="3499">
                <a:solidFill>
                  <a:srgbClr val="000000"/>
                </a:solidFill>
                <a:latin typeface="Aileron Regular Bold"/>
              </a:rPr>
              <a:t>Irish Angus Beef Competition</a:t>
            </a:r>
          </a:p>
        </p:txBody>
      </p:sp>
      <p:grpSp>
        <p:nvGrpSpPr>
          <p:cNvPr id="4" name="Group 4"/>
          <p:cNvGrpSpPr>
            <a:grpSpLocks noChangeAspect="1"/>
          </p:cNvGrpSpPr>
          <p:nvPr/>
        </p:nvGrpSpPr>
        <p:grpSpPr>
          <a:xfrm>
            <a:off x="15191663" y="-4551793"/>
            <a:ext cx="6750827" cy="6750827"/>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pic>
        <p:nvPicPr>
          <p:cNvPr id="6" name="Picture 6"/>
          <p:cNvPicPr>
            <a:picLocks noChangeAspect="1"/>
          </p:cNvPicPr>
          <p:nvPr/>
        </p:nvPicPr>
        <p:blipFill>
          <a:blip r:embed="rId2"/>
          <a:srcRect/>
          <a:stretch>
            <a:fillRect/>
          </a:stretch>
        </p:blipFill>
        <p:spPr>
          <a:xfrm>
            <a:off x="16822675" y="8622542"/>
            <a:ext cx="873250" cy="127254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4" name="Group 4"/>
          <p:cNvGrpSpPr>
            <a:grpSpLocks noChangeAspect="1"/>
          </p:cNvGrpSpPr>
          <p:nvPr/>
        </p:nvGrpSpPr>
        <p:grpSpPr>
          <a:xfrm>
            <a:off x="8804525" y="8221071"/>
            <a:ext cx="6750827" cy="6750827"/>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pic>
        <p:nvPicPr>
          <p:cNvPr id="6" name="Picture 6"/>
          <p:cNvPicPr>
            <a:picLocks noChangeAspect="1"/>
          </p:cNvPicPr>
          <p:nvPr/>
        </p:nvPicPr>
        <p:blipFill>
          <a:blip r:embed="rId4"/>
          <a:srcRect/>
          <a:stretch>
            <a:fillRect/>
          </a:stretch>
        </p:blipFill>
        <p:spPr>
          <a:xfrm>
            <a:off x="14403620" y="7583744"/>
            <a:ext cx="3450330" cy="1674556"/>
          </a:xfrm>
          <a:prstGeom prst="rect">
            <a:avLst/>
          </a:prstGeom>
        </p:spPr>
      </p:pic>
      <p:sp>
        <p:nvSpPr>
          <p:cNvPr id="7" name="TextBox 7"/>
          <p:cNvSpPr txBox="1"/>
          <p:nvPr/>
        </p:nvSpPr>
        <p:spPr>
          <a:xfrm>
            <a:off x="235469" y="2314472"/>
            <a:ext cx="9433967" cy="6052939"/>
          </a:xfrm>
          <a:prstGeom prst="rect">
            <a:avLst/>
          </a:prstGeom>
        </p:spPr>
        <p:txBody>
          <a:bodyPr lIns="0" tIns="0" rIns="0" bIns="0" rtlCol="0" anchor="t">
            <a:spAutoFit/>
          </a:bodyPr>
          <a:lstStyle/>
          <a:p>
            <a:pPr marL="906780" lvl="1" indent="-453390">
              <a:lnSpc>
                <a:spcPts val="5880"/>
              </a:lnSpc>
              <a:buFont typeface="Arial"/>
              <a:buChar char="•"/>
            </a:pPr>
            <a:r>
              <a:rPr lang="en-US" sz="4200" dirty="0" smtClean="0">
                <a:solidFill>
                  <a:srgbClr val="000000"/>
                </a:solidFill>
                <a:latin typeface="Aileron Regular Bold"/>
              </a:rPr>
              <a:t>Horticulture</a:t>
            </a:r>
            <a:endParaRPr lang="en-US" sz="4200" dirty="0">
              <a:solidFill>
                <a:srgbClr val="000000"/>
              </a:solidFill>
              <a:latin typeface="Aileron Regular Bold"/>
            </a:endParaRPr>
          </a:p>
          <a:p>
            <a:pPr marL="906780" lvl="1" indent="-453390">
              <a:lnSpc>
                <a:spcPts val="5880"/>
              </a:lnSpc>
              <a:buFont typeface="Arial"/>
              <a:buChar char="•"/>
            </a:pPr>
            <a:r>
              <a:rPr lang="en-US" sz="4200" dirty="0" smtClean="0">
                <a:solidFill>
                  <a:srgbClr val="000000"/>
                </a:solidFill>
                <a:latin typeface="Aileron Regular Bold"/>
              </a:rPr>
              <a:t>Golf Academy </a:t>
            </a:r>
          </a:p>
          <a:p>
            <a:pPr marL="906780" lvl="1" indent="-453390">
              <a:lnSpc>
                <a:spcPts val="5880"/>
              </a:lnSpc>
              <a:buFont typeface="Arial"/>
              <a:buChar char="•"/>
            </a:pPr>
            <a:r>
              <a:rPr lang="en-US" sz="4200" dirty="0" smtClean="0">
                <a:solidFill>
                  <a:srgbClr val="000000"/>
                </a:solidFill>
                <a:latin typeface="Aileron Regular Bold"/>
              </a:rPr>
              <a:t>Climate </a:t>
            </a:r>
            <a:r>
              <a:rPr lang="en-US" sz="4200" dirty="0" err="1" smtClean="0">
                <a:solidFill>
                  <a:srgbClr val="000000"/>
                </a:solidFill>
                <a:latin typeface="Aileron Regular Bold"/>
              </a:rPr>
              <a:t>Changemakers</a:t>
            </a:r>
            <a:endParaRPr lang="en-US" sz="4200" dirty="0" smtClean="0">
              <a:solidFill>
                <a:srgbClr val="000000"/>
              </a:solidFill>
              <a:latin typeface="Aileron Regular Bold"/>
            </a:endParaRPr>
          </a:p>
          <a:p>
            <a:pPr marL="906780" lvl="1" indent="-453390">
              <a:lnSpc>
                <a:spcPts val="5880"/>
              </a:lnSpc>
              <a:buFont typeface="Arial"/>
              <a:buChar char="•"/>
            </a:pPr>
            <a:r>
              <a:rPr lang="en-US" sz="4200" dirty="0" smtClean="0">
                <a:solidFill>
                  <a:srgbClr val="000000"/>
                </a:solidFill>
                <a:latin typeface="Aileron Regular Bold"/>
              </a:rPr>
              <a:t>Green Schools </a:t>
            </a:r>
            <a:r>
              <a:rPr lang="en-US" sz="4200" dirty="0" err="1" smtClean="0">
                <a:solidFill>
                  <a:srgbClr val="000000"/>
                </a:solidFill>
                <a:latin typeface="Aileron Regular Bold"/>
              </a:rPr>
              <a:t>Programme</a:t>
            </a:r>
            <a:endParaRPr lang="en-US" sz="4200" dirty="0">
              <a:solidFill>
                <a:srgbClr val="000000"/>
              </a:solidFill>
              <a:latin typeface="Aileron Regular Bold"/>
            </a:endParaRPr>
          </a:p>
          <a:p>
            <a:pPr marL="906780" lvl="1" indent="-453390">
              <a:lnSpc>
                <a:spcPts val="5880"/>
              </a:lnSpc>
              <a:buFont typeface="Arial"/>
              <a:buChar char="•"/>
            </a:pPr>
            <a:r>
              <a:rPr lang="en-US" sz="4200" dirty="0" smtClean="0">
                <a:solidFill>
                  <a:srgbClr val="000000"/>
                </a:solidFill>
                <a:latin typeface="Aileron Regular Bold"/>
              </a:rPr>
              <a:t>Stone </a:t>
            </a:r>
            <a:r>
              <a:rPr lang="en-US" sz="4200" dirty="0">
                <a:solidFill>
                  <a:srgbClr val="000000"/>
                </a:solidFill>
                <a:latin typeface="Aileron Regular Bold"/>
              </a:rPr>
              <a:t>work and Wood Projects</a:t>
            </a:r>
          </a:p>
          <a:p>
            <a:pPr marL="906780" lvl="1" indent="-453390">
              <a:lnSpc>
                <a:spcPts val="5880"/>
              </a:lnSpc>
              <a:buFont typeface="Arial"/>
              <a:buChar char="•"/>
            </a:pPr>
            <a:r>
              <a:rPr lang="en-US" sz="4200" dirty="0">
                <a:solidFill>
                  <a:srgbClr val="000000"/>
                </a:solidFill>
                <a:latin typeface="Aileron Regular Bold"/>
              </a:rPr>
              <a:t>Social media &amp; internet safety</a:t>
            </a:r>
          </a:p>
          <a:p>
            <a:pPr marL="906780" lvl="1" indent="-453390">
              <a:lnSpc>
                <a:spcPts val="5880"/>
              </a:lnSpc>
              <a:buFont typeface="Arial"/>
              <a:buChar char="•"/>
            </a:pPr>
            <a:r>
              <a:rPr lang="en-US" sz="4200" dirty="0" smtClean="0">
                <a:solidFill>
                  <a:srgbClr val="000000"/>
                </a:solidFill>
                <a:latin typeface="Aileron Regular Bold"/>
              </a:rPr>
              <a:t>Digital </a:t>
            </a:r>
            <a:r>
              <a:rPr lang="en-US" sz="4200" dirty="0">
                <a:solidFill>
                  <a:srgbClr val="000000"/>
                </a:solidFill>
                <a:latin typeface="Aileron Regular Bold"/>
              </a:rPr>
              <a:t>Creation</a:t>
            </a:r>
          </a:p>
          <a:p>
            <a:pPr marL="906780" lvl="1" indent="-453390">
              <a:lnSpc>
                <a:spcPts val="5880"/>
              </a:lnSpc>
              <a:buFont typeface="Arial"/>
              <a:buChar char="•"/>
            </a:pPr>
            <a:r>
              <a:rPr lang="en-US" sz="4200" dirty="0">
                <a:solidFill>
                  <a:srgbClr val="000000"/>
                </a:solidFill>
                <a:latin typeface="Aileron Regular Bold"/>
              </a:rPr>
              <a:t>Health, wellness &amp; </a:t>
            </a:r>
            <a:r>
              <a:rPr lang="en-US" sz="4200" dirty="0" err="1">
                <a:solidFill>
                  <a:srgbClr val="000000"/>
                </a:solidFill>
                <a:latin typeface="Aileron Regular Bold"/>
              </a:rPr>
              <a:t>mindfullness</a:t>
            </a:r>
            <a:endParaRPr lang="en-US" sz="4200" dirty="0">
              <a:solidFill>
                <a:srgbClr val="000000"/>
              </a:solidFill>
              <a:latin typeface="Aileron Regular Bold"/>
            </a:endParaRPr>
          </a:p>
        </p:txBody>
      </p:sp>
      <p:sp>
        <p:nvSpPr>
          <p:cNvPr id="8" name="TextBox 8"/>
          <p:cNvSpPr txBox="1"/>
          <p:nvPr/>
        </p:nvSpPr>
        <p:spPr>
          <a:xfrm>
            <a:off x="1028700" y="367848"/>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New Modules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771" y="990600"/>
            <a:ext cx="9093200" cy="68199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692" b="5692"/>
          <a:stretch>
            <a:fillRect/>
          </a:stretch>
        </p:blipFill>
        <p:spPr>
          <a:xfrm>
            <a:off x="0" y="0"/>
            <a:ext cx="18288000" cy="10287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8804525" y="8221071"/>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1028700" y="2652188"/>
            <a:ext cx="13920910" cy="4211955"/>
          </a:xfrm>
          <a:prstGeom prst="rect">
            <a:avLst/>
          </a:prstGeom>
        </p:spPr>
        <p:txBody>
          <a:bodyPr lIns="0" tIns="0" rIns="0" bIns="0" rtlCol="0" anchor="t">
            <a:spAutoFit/>
          </a:bodyPr>
          <a:lstStyle/>
          <a:p>
            <a:pPr marL="1036317" lvl="1" indent="-518158" algn="just">
              <a:lnSpc>
                <a:spcPts val="6719"/>
              </a:lnSpc>
              <a:buFont typeface="Arial"/>
              <a:buChar char="•"/>
            </a:pPr>
            <a:r>
              <a:rPr lang="en-US" sz="4799">
                <a:solidFill>
                  <a:srgbClr val="000000"/>
                </a:solidFill>
                <a:latin typeface="Aileron Regular Bold"/>
              </a:rPr>
              <a:t> Certificated courses</a:t>
            </a:r>
          </a:p>
          <a:p>
            <a:pPr marL="1036317" lvl="1" indent="-518158" algn="just">
              <a:lnSpc>
                <a:spcPts val="6719"/>
              </a:lnSpc>
              <a:buFont typeface="Arial"/>
              <a:buChar char="•"/>
            </a:pPr>
            <a:r>
              <a:rPr lang="en-US" sz="4799">
                <a:solidFill>
                  <a:srgbClr val="000000"/>
                </a:solidFill>
                <a:latin typeface="Aileron Regular Bold"/>
              </a:rPr>
              <a:t>Skills Acquisition</a:t>
            </a:r>
          </a:p>
          <a:p>
            <a:pPr marL="1036317" lvl="1" indent="-518158" algn="just">
              <a:lnSpc>
                <a:spcPts val="6719"/>
              </a:lnSpc>
              <a:buFont typeface="Arial"/>
              <a:buChar char="•"/>
            </a:pPr>
            <a:r>
              <a:rPr lang="en-US" sz="4799">
                <a:solidFill>
                  <a:srgbClr val="000000"/>
                </a:solidFill>
                <a:latin typeface="Aileron Regular Bold"/>
              </a:rPr>
              <a:t>Career Investigations</a:t>
            </a:r>
          </a:p>
          <a:p>
            <a:pPr marL="1036317" lvl="1" indent="-518158" algn="just">
              <a:lnSpc>
                <a:spcPts val="6719"/>
              </a:lnSpc>
              <a:buFont typeface="Arial"/>
              <a:buChar char="•"/>
            </a:pPr>
            <a:r>
              <a:rPr lang="en-US" sz="4799">
                <a:solidFill>
                  <a:srgbClr val="000000"/>
                </a:solidFill>
                <a:latin typeface="Aileron Regular Bold"/>
              </a:rPr>
              <a:t>Social Personal and Vocational</a:t>
            </a:r>
          </a:p>
          <a:p>
            <a:pPr marL="1036317" lvl="1" indent="-518158" algn="just">
              <a:lnSpc>
                <a:spcPts val="6719"/>
              </a:lnSpc>
              <a:buFont typeface="Arial"/>
              <a:buChar char="•"/>
            </a:pPr>
            <a:r>
              <a:rPr lang="en-US" sz="4799">
                <a:solidFill>
                  <a:srgbClr val="000000"/>
                </a:solidFill>
                <a:latin typeface="Aileron Regular Bold"/>
              </a:rPr>
              <a:t>Outdoor Pursuits/Leisure/Culture/Hobbies</a:t>
            </a:r>
          </a:p>
        </p:txBody>
      </p:sp>
      <p:grpSp>
        <p:nvGrpSpPr>
          <p:cNvPr id="6" name="Group 6"/>
          <p:cNvGrpSpPr>
            <a:grpSpLocks noChangeAspect="1"/>
          </p:cNvGrpSpPr>
          <p:nvPr/>
        </p:nvGrpSpPr>
        <p:grpSpPr>
          <a:xfrm rot="1729390">
            <a:off x="-1950098" y="7736283"/>
            <a:ext cx="6750827" cy="6750827"/>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pic>
        <p:nvPicPr>
          <p:cNvPr id="8" name="Picture 8"/>
          <p:cNvPicPr>
            <a:picLocks noChangeAspect="1"/>
          </p:cNvPicPr>
          <p:nvPr/>
        </p:nvPicPr>
        <p:blipFill>
          <a:blip r:embed="rId4"/>
          <a:srcRect/>
          <a:stretch>
            <a:fillRect/>
          </a:stretch>
        </p:blipFill>
        <p:spPr>
          <a:xfrm>
            <a:off x="14187034" y="352018"/>
            <a:ext cx="3803553" cy="1845987"/>
          </a:xfrm>
          <a:prstGeom prst="rect">
            <a:avLst/>
          </a:prstGeom>
        </p:spPr>
      </p:pic>
      <p:sp>
        <p:nvSpPr>
          <p:cNvPr id="9" name="TextBox 9"/>
          <p:cNvSpPr txBox="1"/>
          <p:nvPr/>
        </p:nvSpPr>
        <p:spPr>
          <a:xfrm>
            <a:off x="1425316" y="952500"/>
            <a:ext cx="11695311"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Workshops &amp; Activities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6510" y="1943100"/>
            <a:ext cx="3857625" cy="51435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80353" y="6841461"/>
            <a:ext cx="5149997" cy="388037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368" y="6841461"/>
            <a:ext cx="5410200" cy="40576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4" name="Group 4"/>
          <p:cNvGrpSpPr>
            <a:grpSpLocks noChangeAspect="1"/>
          </p:cNvGrpSpPr>
          <p:nvPr/>
        </p:nvGrpSpPr>
        <p:grpSpPr>
          <a:xfrm>
            <a:off x="8804525" y="8221071"/>
            <a:ext cx="6750827" cy="6750827"/>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6" name="Group 6"/>
          <p:cNvGrpSpPr>
            <a:grpSpLocks noChangeAspect="1"/>
          </p:cNvGrpSpPr>
          <p:nvPr/>
        </p:nvGrpSpPr>
        <p:grpSpPr>
          <a:xfrm>
            <a:off x="8995025" y="8411571"/>
            <a:ext cx="6750827" cy="6750827"/>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8" name="TextBox 8"/>
          <p:cNvSpPr txBox="1"/>
          <p:nvPr/>
        </p:nvSpPr>
        <p:spPr>
          <a:xfrm>
            <a:off x="1028700" y="1854481"/>
            <a:ext cx="11681917" cy="7877177"/>
          </a:xfrm>
          <a:prstGeom prst="rect">
            <a:avLst/>
          </a:prstGeom>
        </p:spPr>
        <p:txBody>
          <a:bodyPr lIns="0" tIns="0" rIns="0" bIns="0" rtlCol="0" anchor="t">
            <a:spAutoFit/>
          </a:bodyPr>
          <a:lstStyle/>
          <a:p>
            <a:pPr marL="971537" lvl="1" indent="-485769">
              <a:lnSpc>
                <a:spcPts val="6299"/>
              </a:lnSpc>
              <a:buFont typeface="Arial"/>
              <a:buChar char="•"/>
            </a:pPr>
            <a:r>
              <a:rPr lang="en-US" sz="4499" dirty="0">
                <a:solidFill>
                  <a:srgbClr val="000000"/>
                </a:solidFill>
                <a:latin typeface="Aileron Regular Bold"/>
              </a:rPr>
              <a:t>ECDL</a:t>
            </a:r>
          </a:p>
          <a:p>
            <a:pPr marL="971537" lvl="1" indent="-485769">
              <a:lnSpc>
                <a:spcPts val="6299"/>
              </a:lnSpc>
              <a:buFont typeface="Arial"/>
              <a:buChar char="•"/>
            </a:pPr>
            <a:r>
              <a:rPr lang="en-US" sz="4499" dirty="0">
                <a:solidFill>
                  <a:srgbClr val="000000"/>
                </a:solidFill>
                <a:latin typeface="Aileron Regular Bold"/>
              </a:rPr>
              <a:t>First Aid</a:t>
            </a:r>
          </a:p>
          <a:p>
            <a:pPr marL="971537" lvl="1" indent="-485769">
              <a:lnSpc>
                <a:spcPts val="6299"/>
              </a:lnSpc>
              <a:buFont typeface="Arial"/>
              <a:buChar char="•"/>
            </a:pPr>
            <a:r>
              <a:rPr lang="en-US" sz="4499" dirty="0" err="1">
                <a:solidFill>
                  <a:srgbClr val="000000"/>
                </a:solidFill>
                <a:latin typeface="Aileron Regular Bold"/>
              </a:rPr>
              <a:t>Gáisce</a:t>
            </a:r>
            <a:r>
              <a:rPr lang="en-US" sz="4499" dirty="0">
                <a:solidFill>
                  <a:srgbClr val="000000"/>
                </a:solidFill>
                <a:latin typeface="Aileron Regular Bold"/>
              </a:rPr>
              <a:t> – The Presidents Bronze Award</a:t>
            </a:r>
          </a:p>
          <a:p>
            <a:pPr marL="971537" lvl="1" indent="-485769">
              <a:lnSpc>
                <a:spcPts val="6299"/>
              </a:lnSpc>
              <a:buFont typeface="Arial"/>
              <a:buChar char="•"/>
            </a:pPr>
            <a:r>
              <a:rPr lang="en-US" sz="4499" dirty="0">
                <a:solidFill>
                  <a:srgbClr val="000000"/>
                </a:solidFill>
                <a:latin typeface="Aileron Regular Bold"/>
              </a:rPr>
              <a:t>Schools Digital Champion</a:t>
            </a:r>
          </a:p>
          <a:p>
            <a:pPr marL="971537" lvl="1" indent="-485769">
              <a:lnSpc>
                <a:spcPts val="6299"/>
              </a:lnSpc>
              <a:buFont typeface="Arial"/>
              <a:buChar char="•"/>
            </a:pPr>
            <a:r>
              <a:rPr lang="en-US" sz="4499" dirty="0">
                <a:solidFill>
                  <a:srgbClr val="000000"/>
                </a:solidFill>
                <a:latin typeface="Aileron Regular Bold"/>
              </a:rPr>
              <a:t>Food Business Module (</a:t>
            </a:r>
            <a:r>
              <a:rPr lang="en-US" sz="4499" dirty="0" err="1">
                <a:solidFill>
                  <a:srgbClr val="000000"/>
                </a:solidFill>
                <a:latin typeface="Aileron Regular Bold"/>
              </a:rPr>
              <a:t>Bord</a:t>
            </a:r>
            <a:r>
              <a:rPr lang="en-US" sz="4499" dirty="0">
                <a:solidFill>
                  <a:srgbClr val="000000"/>
                </a:solidFill>
                <a:latin typeface="Aileron Regular Bold"/>
              </a:rPr>
              <a:t> Bia) online</a:t>
            </a:r>
          </a:p>
          <a:p>
            <a:pPr marL="971537" lvl="1" indent="-485769">
              <a:lnSpc>
                <a:spcPts val="6299"/>
              </a:lnSpc>
              <a:buFont typeface="Arial"/>
              <a:buChar char="•"/>
            </a:pPr>
            <a:r>
              <a:rPr lang="en-US" sz="4499" dirty="0">
                <a:solidFill>
                  <a:srgbClr val="000000"/>
                </a:solidFill>
                <a:latin typeface="Aileron Regular Bold"/>
              </a:rPr>
              <a:t>Tourism Module  online</a:t>
            </a:r>
          </a:p>
          <a:p>
            <a:pPr marL="971537" lvl="1" indent="-485769">
              <a:lnSpc>
                <a:spcPts val="6299"/>
              </a:lnSpc>
              <a:buFont typeface="Arial"/>
              <a:buChar char="•"/>
            </a:pPr>
            <a:r>
              <a:rPr lang="en-US" sz="4499" dirty="0">
                <a:solidFill>
                  <a:srgbClr val="000000"/>
                </a:solidFill>
                <a:latin typeface="Aileron Regular Bold"/>
              </a:rPr>
              <a:t>Student Enterprise</a:t>
            </a:r>
          </a:p>
          <a:p>
            <a:pPr marL="971537" lvl="1" indent="-485769">
              <a:lnSpc>
                <a:spcPts val="6299"/>
              </a:lnSpc>
              <a:buFont typeface="Arial"/>
              <a:buChar char="•"/>
            </a:pPr>
            <a:r>
              <a:rPr lang="en-US" sz="4499" dirty="0">
                <a:solidFill>
                  <a:srgbClr val="000000"/>
                </a:solidFill>
                <a:latin typeface="Aileron Regular Bold"/>
              </a:rPr>
              <a:t>Young Social Innovators</a:t>
            </a:r>
          </a:p>
          <a:p>
            <a:pPr marL="971537" lvl="1" indent="-485769">
              <a:lnSpc>
                <a:spcPts val="6299"/>
              </a:lnSpc>
              <a:buFont typeface="Arial"/>
              <a:buChar char="•"/>
            </a:pPr>
            <a:r>
              <a:rPr lang="en-US" sz="4499" dirty="0">
                <a:solidFill>
                  <a:srgbClr val="000000"/>
                </a:solidFill>
                <a:latin typeface="Aileron Regular Bold"/>
              </a:rPr>
              <a:t>Future Leaders</a:t>
            </a:r>
          </a:p>
          <a:p>
            <a:pPr marL="971537" lvl="1" indent="-485769">
              <a:lnSpc>
                <a:spcPts val="6299"/>
              </a:lnSpc>
              <a:buFont typeface="Arial"/>
              <a:buChar char="•"/>
            </a:pPr>
            <a:r>
              <a:rPr lang="en-US" sz="4499" dirty="0">
                <a:solidFill>
                  <a:srgbClr val="000000"/>
                </a:solidFill>
                <a:latin typeface="Aileron Regular Bold"/>
              </a:rPr>
              <a:t>Look into Law</a:t>
            </a:r>
          </a:p>
        </p:txBody>
      </p:sp>
      <p:pic>
        <p:nvPicPr>
          <p:cNvPr id="9" name="Picture 9"/>
          <p:cNvPicPr>
            <a:picLocks noChangeAspect="1"/>
          </p:cNvPicPr>
          <p:nvPr/>
        </p:nvPicPr>
        <p:blipFill>
          <a:blip r:embed="rId4"/>
          <a:srcRect/>
          <a:stretch>
            <a:fillRect/>
          </a:stretch>
        </p:blipFill>
        <p:spPr>
          <a:xfrm>
            <a:off x="17144713" y="9014453"/>
            <a:ext cx="873250" cy="1272547"/>
          </a:xfrm>
          <a:prstGeom prst="rect">
            <a:avLst/>
          </a:prstGeom>
        </p:spPr>
      </p:pic>
      <p:sp>
        <p:nvSpPr>
          <p:cNvPr id="10" name="TextBox 10"/>
          <p:cNvSpPr txBox="1"/>
          <p:nvPr/>
        </p:nvSpPr>
        <p:spPr>
          <a:xfrm>
            <a:off x="1419346" y="367848"/>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Certified Courses</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3400" y="9071"/>
            <a:ext cx="6320768" cy="842769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8804525" y="8221071"/>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5" name="Group 5"/>
          <p:cNvGrpSpPr>
            <a:grpSpLocks noChangeAspect="1"/>
          </p:cNvGrpSpPr>
          <p:nvPr/>
        </p:nvGrpSpPr>
        <p:grpSpPr>
          <a:xfrm>
            <a:off x="8995025" y="8411571"/>
            <a:ext cx="6750827" cy="6750827"/>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DB9"/>
            </a:solidFill>
          </p:spPr>
        </p:sp>
      </p:grpSp>
      <p:sp>
        <p:nvSpPr>
          <p:cNvPr id="8" name="TextBox 8"/>
          <p:cNvSpPr txBox="1"/>
          <p:nvPr/>
        </p:nvSpPr>
        <p:spPr>
          <a:xfrm>
            <a:off x="1028700" y="2295422"/>
            <a:ext cx="9349284" cy="7364097"/>
          </a:xfrm>
          <a:prstGeom prst="rect">
            <a:avLst/>
          </a:prstGeom>
        </p:spPr>
        <p:txBody>
          <a:bodyPr lIns="0" tIns="0" rIns="0" bIns="0" rtlCol="0" anchor="t">
            <a:spAutoFit/>
          </a:bodyPr>
          <a:lstStyle/>
          <a:p>
            <a:pPr marL="1122663" lvl="1" indent="-561332" algn="just">
              <a:lnSpc>
                <a:spcPts val="7279"/>
              </a:lnSpc>
              <a:buFont typeface="Arial"/>
              <a:buChar char="•"/>
            </a:pPr>
            <a:r>
              <a:rPr lang="en-US" sz="5199" dirty="0">
                <a:solidFill>
                  <a:srgbClr val="000000"/>
                </a:solidFill>
                <a:latin typeface="Aileron Regular Bold"/>
              </a:rPr>
              <a:t>Cookery</a:t>
            </a:r>
          </a:p>
          <a:p>
            <a:pPr marL="1122663" lvl="1" indent="-561332" algn="just">
              <a:lnSpc>
                <a:spcPts val="7279"/>
              </a:lnSpc>
              <a:buFont typeface="Arial"/>
              <a:buChar char="•"/>
            </a:pPr>
            <a:r>
              <a:rPr lang="en-US" sz="5199" dirty="0">
                <a:solidFill>
                  <a:srgbClr val="000000"/>
                </a:solidFill>
                <a:latin typeface="Aileron Regular Bold"/>
              </a:rPr>
              <a:t>Driver Education</a:t>
            </a:r>
          </a:p>
          <a:p>
            <a:pPr marL="1122663" lvl="1" indent="-561332" algn="just">
              <a:lnSpc>
                <a:spcPts val="7279"/>
              </a:lnSpc>
              <a:buFont typeface="Arial"/>
              <a:buChar char="•"/>
            </a:pPr>
            <a:r>
              <a:rPr lang="en-US" sz="5199" dirty="0">
                <a:solidFill>
                  <a:srgbClr val="000000"/>
                </a:solidFill>
                <a:latin typeface="Aileron Regular Bold"/>
              </a:rPr>
              <a:t>Public Speaking </a:t>
            </a:r>
          </a:p>
          <a:p>
            <a:pPr marL="1122663" lvl="1" indent="-561332" algn="just">
              <a:lnSpc>
                <a:spcPts val="7279"/>
              </a:lnSpc>
              <a:buFont typeface="Arial"/>
              <a:buChar char="•"/>
            </a:pPr>
            <a:r>
              <a:rPr lang="en-US" sz="5199" dirty="0">
                <a:solidFill>
                  <a:srgbClr val="000000"/>
                </a:solidFill>
                <a:latin typeface="Aileron Regular Bold"/>
              </a:rPr>
              <a:t>Irish Language Promotion </a:t>
            </a:r>
          </a:p>
          <a:p>
            <a:pPr algn="just">
              <a:lnSpc>
                <a:spcPts val="7279"/>
              </a:lnSpc>
            </a:pPr>
            <a:r>
              <a:rPr lang="en-US" sz="5199" dirty="0">
                <a:solidFill>
                  <a:srgbClr val="000000"/>
                </a:solidFill>
                <a:latin typeface="Aileron Regular Bold"/>
              </a:rPr>
              <a:t>        (</a:t>
            </a:r>
            <a:r>
              <a:rPr lang="en-US" sz="5199" dirty="0" err="1">
                <a:solidFill>
                  <a:srgbClr val="000000"/>
                </a:solidFill>
                <a:latin typeface="Aileron Regular Bold"/>
              </a:rPr>
              <a:t>Seachtain</a:t>
            </a:r>
            <a:r>
              <a:rPr lang="en-US" sz="5199" dirty="0">
                <a:solidFill>
                  <a:srgbClr val="000000"/>
                </a:solidFill>
                <a:latin typeface="Aileron Regular Bold"/>
              </a:rPr>
              <a:t> </a:t>
            </a:r>
            <a:r>
              <a:rPr lang="en-US" sz="5199" dirty="0" err="1">
                <a:solidFill>
                  <a:srgbClr val="000000"/>
                </a:solidFill>
                <a:latin typeface="Aileron Regular Bold"/>
              </a:rPr>
              <a:t>na</a:t>
            </a:r>
            <a:r>
              <a:rPr lang="en-US" sz="5199" dirty="0">
                <a:solidFill>
                  <a:srgbClr val="000000"/>
                </a:solidFill>
                <a:latin typeface="Aileron Regular Bold"/>
              </a:rPr>
              <a:t> </a:t>
            </a:r>
            <a:r>
              <a:rPr lang="en-US" sz="5199" dirty="0" err="1">
                <a:solidFill>
                  <a:srgbClr val="000000"/>
                </a:solidFill>
                <a:latin typeface="Aileron Regular Bold"/>
              </a:rPr>
              <a:t>Gaeilge</a:t>
            </a:r>
            <a:r>
              <a:rPr lang="en-US" sz="5199" dirty="0">
                <a:solidFill>
                  <a:srgbClr val="000000"/>
                </a:solidFill>
                <a:latin typeface="Aileron Regular Bold"/>
              </a:rPr>
              <a:t>)</a:t>
            </a:r>
          </a:p>
          <a:p>
            <a:pPr marL="1122663" lvl="1" indent="-561332" algn="just">
              <a:lnSpc>
                <a:spcPts val="7279"/>
              </a:lnSpc>
              <a:buFont typeface="Arial"/>
              <a:buChar char="•"/>
            </a:pPr>
            <a:r>
              <a:rPr lang="en-US" sz="5199" dirty="0">
                <a:solidFill>
                  <a:srgbClr val="000000"/>
                </a:solidFill>
                <a:latin typeface="Aileron Regular Bold"/>
              </a:rPr>
              <a:t>Live action film making</a:t>
            </a:r>
          </a:p>
          <a:p>
            <a:pPr marL="1122663" lvl="1" indent="-561332" algn="just">
              <a:lnSpc>
                <a:spcPts val="7279"/>
              </a:lnSpc>
              <a:buFont typeface="Arial"/>
              <a:buChar char="•"/>
            </a:pPr>
            <a:r>
              <a:rPr lang="en-US" sz="5199" dirty="0">
                <a:solidFill>
                  <a:srgbClr val="000000"/>
                </a:solidFill>
                <a:latin typeface="Aileron Regular Bold"/>
              </a:rPr>
              <a:t>Creative Writing </a:t>
            </a:r>
          </a:p>
          <a:p>
            <a:pPr marL="1122663" lvl="1" indent="-561332" algn="just">
              <a:lnSpc>
                <a:spcPts val="7279"/>
              </a:lnSpc>
              <a:buFont typeface="Arial"/>
              <a:buChar char="•"/>
            </a:pPr>
            <a:r>
              <a:rPr lang="en-US" sz="5199" dirty="0">
                <a:solidFill>
                  <a:srgbClr val="000000"/>
                </a:solidFill>
                <a:latin typeface="Aileron Regular Bold"/>
              </a:rPr>
              <a:t>Drama and Music</a:t>
            </a:r>
          </a:p>
        </p:txBody>
      </p:sp>
      <p:pic>
        <p:nvPicPr>
          <p:cNvPr id="9" name="Picture 9"/>
          <p:cNvPicPr>
            <a:picLocks noChangeAspect="1"/>
          </p:cNvPicPr>
          <p:nvPr/>
        </p:nvPicPr>
        <p:blipFill>
          <a:blip r:embed="rId4"/>
          <a:srcRect/>
          <a:stretch>
            <a:fillRect/>
          </a:stretch>
        </p:blipFill>
        <p:spPr>
          <a:xfrm>
            <a:off x="17259300" y="9014453"/>
            <a:ext cx="873250" cy="1272547"/>
          </a:xfrm>
          <a:prstGeom prst="rect">
            <a:avLst/>
          </a:prstGeom>
        </p:spPr>
      </p:pic>
      <p:sp>
        <p:nvSpPr>
          <p:cNvPr id="10" name="TextBox 10"/>
          <p:cNvSpPr txBox="1"/>
          <p:nvPr/>
        </p:nvSpPr>
        <p:spPr>
          <a:xfrm>
            <a:off x="1419346" y="367848"/>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Skills Aquisition</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5252" y="224284"/>
            <a:ext cx="4521200" cy="33909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97687" y="3805684"/>
            <a:ext cx="5486400" cy="3352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2189" y="5905500"/>
            <a:ext cx="3286125" cy="4381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8804525" y="8221071"/>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5" name="Group 5"/>
          <p:cNvGrpSpPr>
            <a:grpSpLocks noChangeAspect="1"/>
          </p:cNvGrpSpPr>
          <p:nvPr/>
        </p:nvGrpSpPr>
        <p:grpSpPr>
          <a:xfrm>
            <a:off x="8995025" y="8411571"/>
            <a:ext cx="6750827" cy="6750827"/>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BB0F33"/>
            </a:solidFill>
          </p:spPr>
        </p:sp>
      </p:grpSp>
      <p:sp>
        <p:nvSpPr>
          <p:cNvPr id="8" name="TextBox 8"/>
          <p:cNvSpPr txBox="1"/>
          <p:nvPr/>
        </p:nvSpPr>
        <p:spPr>
          <a:xfrm>
            <a:off x="159146" y="1766683"/>
            <a:ext cx="10014868" cy="9792971"/>
          </a:xfrm>
          <a:prstGeom prst="rect">
            <a:avLst/>
          </a:prstGeom>
        </p:spPr>
        <p:txBody>
          <a:bodyPr lIns="0" tIns="0" rIns="0" bIns="0" rtlCol="0" anchor="t">
            <a:spAutoFit/>
          </a:bodyPr>
          <a:lstStyle/>
          <a:p>
            <a:pPr marL="842000" lvl="1" indent="-421000" algn="just">
              <a:lnSpc>
                <a:spcPts val="5459"/>
              </a:lnSpc>
              <a:buFont typeface="Arial"/>
              <a:buChar char="•"/>
            </a:pPr>
            <a:r>
              <a:rPr lang="en-US" sz="3899" dirty="0">
                <a:solidFill>
                  <a:srgbClr val="000000"/>
                </a:solidFill>
                <a:latin typeface="Aileron Regular"/>
              </a:rPr>
              <a:t>Work Experience</a:t>
            </a:r>
          </a:p>
          <a:p>
            <a:pPr marL="842000" lvl="1" indent="-421000" algn="just">
              <a:lnSpc>
                <a:spcPts val="5459"/>
              </a:lnSpc>
              <a:buFont typeface="Arial"/>
              <a:buChar char="•"/>
            </a:pPr>
            <a:r>
              <a:rPr lang="en-US" sz="3899" dirty="0">
                <a:solidFill>
                  <a:srgbClr val="000000"/>
                </a:solidFill>
                <a:latin typeface="Arimo"/>
              </a:rPr>
              <a:t>Engineering (</a:t>
            </a:r>
            <a:r>
              <a:rPr lang="en-US" sz="3899" dirty="0" err="1">
                <a:solidFill>
                  <a:srgbClr val="000000"/>
                </a:solidFill>
                <a:latin typeface="Arimo"/>
              </a:rPr>
              <a:t>Vistakon,Microsoft</a:t>
            </a:r>
            <a:r>
              <a:rPr lang="en-US" sz="3899" dirty="0">
                <a:solidFill>
                  <a:srgbClr val="000000"/>
                </a:solidFill>
                <a:latin typeface="Arimo"/>
              </a:rPr>
              <a:t>, Boston Scientific, Steps </a:t>
            </a:r>
            <a:r>
              <a:rPr lang="en-US" sz="3899" dirty="0" err="1">
                <a:solidFill>
                  <a:srgbClr val="000000"/>
                </a:solidFill>
                <a:latin typeface="Arimo"/>
              </a:rPr>
              <a:t>Programme</a:t>
            </a:r>
            <a:r>
              <a:rPr lang="en-US" sz="3899" dirty="0">
                <a:solidFill>
                  <a:srgbClr val="000000"/>
                </a:solidFill>
                <a:latin typeface="Arimo"/>
              </a:rPr>
              <a:t>)</a:t>
            </a:r>
          </a:p>
          <a:p>
            <a:pPr marL="842000" lvl="1" indent="-421000" algn="just">
              <a:lnSpc>
                <a:spcPts val="5459"/>
              </a:lnSpc>
              <a:buFont typeface="Arial"/>
              <a:buChar char="•"/>
            </a:pPr>
            <a:r>
              <a:rPr lang="en-US" sz="3899" dirty="0">
                <a:solidFill>
                  <a:srgbClr val="000000"/>
                </a:solidFill>
                <a:latin typeface="Arimo"/>
              </a:rPr>
              <a:t>Career presentations ( Colleges, </a:t>
            </a:r>
            <a:r>
              <a:rPr lang="en-US" sz="3899" dirty="0" err="1">
                <a:solidFill>
                  <a:srgbClr val="000000"/>
                </a:solidFill>
                <a:latin typeface="Arimo"/>
              </a:rPr>
              <a:t>Defence</a:t>
            </a:r>
            <a:r>
              <a:rPr lang="en-US" sz="3899" dirty="0">
                <a:solidFill>
                  <a:srgbClr val="000000"/>
                </a:solidFill>
                <a:latin typeface="Arimo"/>
              </a:rPr>
              <a:t> Forces)</a:t>
            </a:r>
          </a:p>
          <a:p>
            <a:pPr marL="842000" lvl="1" indent="-421000" algn="just">
              <a:lnSpc>
                <a:spcPts val="5459"/>
              </a:lnSpc>
              <a:buFont typeface="Arial"/>
              <a:buChar char="•"/>
            </a:pPr>
            <a:r>
              <a:rPr lang="en-US" sz="3899" dirty="0">
                <a:solidFill>
                  <a:srgbClr val="000000"/>
                </a:solidFill>
                <a:latin typeface="Arimo"/>
              </a:rPr>
              <a:t>University Taster </a:t>
            </a:r>
            <a:r>
              <a:rPr lang="en-US" sz="3899" dirty="0" err="1">
                <a:solidFill>
                  <a:srgbClr val="000000"/>
                </a:solidFill>
                <a:latin typeface="Arimo"/>
              </a:rPr>
              <a:t>Programmes</a:t>
            </a:r>
            <a:r>
              <a:rPr lang="en-US" sz="3899" dirty="0">
                <a:solidFill>
                  <a:srgbClr val="000000"/>
                </a:solidFill>
                <a:latin typeface="Arimo"/>
              </a:rPr>
              <a:t> (DCU, UCD, Trinity, RCSI, UCC) Facilitated</a:t>
            </a:r>
          </a:p>
          <a:p>
            <a:pPr marL="842000" lvl="1" indent="-421000" algn="just">
              <a:lnSpc>
                <a:spcPts val="5459"/>
              </a:lnSpc>
              <a:buFont typeface="Arial"/>
              <a:buChar char="•"/>
            </a:pPr>
            <a:r>
              <a:rPr lang="en-US" sz="3899" dirty="0">
                <a:solidFill>
                  <a:srgbClr val="000000"/>
                </a:solidFill>
                <a:latin typeface="Arimo"/>
              </a:rPr>
              <a:t>Law Module ( Bar of Ireland Lottery)</a:t>
            </a:r>
          </a:p>
          <a:p>
            <a:pPr marL="842000" lvl="1" indent="-421000" algn="just">
              <a:lnSpc>
                <a:spcPts val="5459"/>
              </a:lnSpc>
              <a:buFont typeface="Arial"/>
              <a:buChar char="•"/>
            </a:pPr>
            <a:r>
              <a:rPr lang="en-US" sz="3899" dirty="0" err="1">
                <a:solidFill>
                  <a:srgbClr val="000000"/>
                </a:solidFill>
                <a:latin typeface="Arimo"/>
              </a:rPr>
              <a:t>Stockmarket</a:t>
            </a:r>
            <a:r>
              <a:rPr lang="en-US" sz="3899" dirty="0">
                <a:solidFill>
                  <a:srgbClr val="000000"/>
                </a:solidFill>
                <a:latin typeface="Arimo"/>
              </a:rPr>
              <a:t> </a:t>
            </a:r>
            <a:r>
              <a:rPr lang="en-US" sz="3899" dirty="0" smtClean="0">
                <a:solidFill>
                  <a:srgbClr val="000000"/>
                </a:solidFill>
                <a:latin typeface="Arimo"/>
              </a:rPr>
              <a:t>Module</a:t>
            </a:r>
          </a:p>
          <a:p>
            <a:pPr marL="842000" lvl="1" indent="-421000" algn="just">
              <a:lnSpc>
                <a:spcPts val="5459"/>
              </a:lnSpc>
              <a:buFont typeface="Arial"/>
              <a:buChar char="•"/>
            </a:pPr>
            <a:r>
              <a:rPr lang="en-US" sz="3899" dirty="0" smtClean="0">
                <a:solidFill>
                  <a:srgbClr val="000000"/>
                </a:solidFill>
                <a:latin typeface="Arimo"/>
              </a:rPr>
              <a:t>UCD/UL/UCC Campus Tour</a:t>
            </a:r>
          </a:p>
          <a:p>
            <a:pPr marL="842000" lvl="1" indent="-421000" algn="just">
              <a:lnSpc>
                <a:spcPts val="5459"/>
              </a:lnSpc>
              <a:buFont typeface="Arial"/>
              <a:buChar char="•"/>
            </a:pPr>
            <a:r>
              <a:rPr lang="en-US" sz="3899" dirty="0" smtClean="0">
                <a:solidFill>
                  <a:srgbClr val="000000"/>
                </a:solidFill>
                <a:latin typeface="Arimo"/>
              </a:rPr>
              <a:t>Guest </a:t>
            </a:r>
            <a:r>
              <a:rPr lang="en-US" sz="3899" dirty="0">
                <a:solidFill>
                  <a:srgbClr val="000000"/>
                </a:solidFill>
                <a:latin typeface="Arimo"/>
              </a:rPr>
              <a:t>Speakers</a:t>
            </a:r>
          </a:p>
          <a:p>
            <a:pPr marL="842000" lvl="1" indent="-421000" algn="just">
              <a:lnSpc>
                <a:spcPts val="5459"/>
              </a:lnSpc>
              <a:buFont typeface="Arial"/>
              <a:buChar char="•"/>
            </a:pPr>
            <a:r>
              <a:rPr lang="en-US" sz="3899" dirty="0">
                <a:solidFill>
                  <a:srgbClr val="000000"/>
                </a:solidFill>
                <a:latin typeface="Arimo"/>
              </a:rPr>
              <a:t>Institute of Chartered Accountants</a:t>
            </a:r>
          </a:p>
          <a:p>
            <a:pPr algn="just">
              <a:lnSpc>
                <a:spcPts val="5599"/>
              </a:lnSpc>
            </a:pPr>
            <a:endParaRPr lang="en-US" sz="3899" dirty="0">
              <a:solidFill>
                <a:srgbClr val="000000"/>
              </a:solidFill>
              <a:latin typeface="Arimo"/>
            </a:endParaRPr>
          </a:p>
          <a:p>
            <a:pPr algn="just">
              <a:lnSpc>
                <a:spcPts val="6999"/>
              </a:lnSpc>
            </a:pPr>
            <a:endParaRPr lang="en-US" sz="3899" dirty="0">
              <a:solidFill>
                <a:srgbClr val="000000"/>
              </a:solidFill>
              <a:latin typeface="Arimo"/>
            </a:endParaRPr>
          </a:p>
        </p:txBody>
      </p:sp>
      <p:pic>
        <p:nvPicPr>
          <p:cNvPr id="9" name="Picture 9"/>
          <p:cNvPicPr>
            <a:picLocks noChangeAspect="1"/>
          </p:cNvPicPr>
          <p:nvPr/>
        </p:nvPicPr>
        <p:blipFill>
          <a:blip r:embed="rId4"/>
          <a:srcRect/>
          <a:stretch>
            <a:fillRect/>
          </a:stretch>
        </p:blipFill>
        <p:spPr>
          <a:xfrm>
            <a:off x="17259300" y="9014453"/>
            <a:ext cx="873250" cy="1272547"/>
          </a:xfrm>
          <a:prstGeom prst="rect">
            <a:avLst/>
          </a:prstGeom>
        </p:spPr>
      </p:pic>
      <p:sp>
        <p:nvSpPr>
          <p:cNvPr id="10" name="TextBox 10"/>
          <p:cNvSpPr txBox="1"/>
          <p:nvPr/>
        </p:nvSpPr>
        <p:spPr>
          <a:xfrm>
            <a:off x="599374" y="367848"/>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Careers promotion</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8817" y="876300"/>
            <a:ext cx="6163733" cy="34671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7200" y="4330700"/>
            <a:ext cx="4467225" cy="59563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3883886" y="836816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5" name="Group 5"/>
          <p:cNvGrpSpPr>
            <a:grpSpLocks noChangeAspect="1"/>
          </p:cNvGrpSpPr>
          <p:nvPr/>
        </p:nvGrpSpPr>
        <p:grpSpPr>
          <a:xfrm>
            <a:off x="16764532" y="-2346714"/>
            <a:ext cx="6750827" cy="6750827"/>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BB0F33"/>
            </a:solidFill>
          </p:spPr>
        </p:sp>
      </p:grpSp>
      <p:sp>
        <p:nvSpPr>
          <p:cNvPr id="7" name="TextBox 7"/>
          <p:cNvSpPr txBox="1"/>
          <p:nvPr/>
        </p:nvSpPr>
        <p:spPr>
          <a:xfrm>
            <a:off x="599374" y="1850513"/>
            <a:ext cx="16659926" cy="7668766"/>
          </a:xfrm>
          <a:prstGeom prst="rect">
            <a:avLst/>
          </a:prstGeom>
        </p:spPr>
        <p:txBody>
          <a:bodyPr lIns="0" tIns="0" rIns="0" bIns="0" rtlCol="0" anchor="t">
            <a:spAutoFit/>
          </a:bodyPr>
          <a:lstStyle/>
          <a:p>
            <a:pPr marL="712470" lvl="1" indent="-356235">
              <a:lnSpc>
                <a:spcPts val="4620"/>
              </a:lnSpc>
              <a:buFont typeface="Arial"/>
              <a:buChar char="•"/>
            </a:pPr>
            <a:r>
              <a:rPr lang="en-US" sz="3300" dirty="0">
                <a:solidFill>
                  <a:srgbClr val="000000"/>
                </a:solidFill>
                <a:latin typeface="Aileron Regular"/>
              </a:rPr>
              <a:t>Law Module delivered by the Public Access to Law </a:t>
            </a:r>
            <a:r>
              <a:rPr lang="en-US" sz="3300" dirty="0" err="1">
                <a:solidFill>
                  <a:srgbClr val="000000"/>
                </a:solidFill>
                <a:latin typeface="Aileron Regular"/>
              </a:rPr>
              <a:t>programme</a:t>
            </a:r>
            <a:endParaRPr lang="en-US" sz="3300" dirty="0">
              <a:solidFill>
                <a:srgbClr val="000000"/>
              </a:solidFill>
              <a:latin typeface="Aileron Regular"/>
            </a:endParaRPr>
          </a:p>
          <a:p>
            <a:pPr marL="712470" lvl="1" indent="-356235">
              <a:lnSpc>
                <a:spcPts val="4620"/>
              </a:lnSpc>
              <a:buFont typeface="Arial"/>
              <a:buChar char="•"/>
            </a:pPr>
            <a:r>
              <a:rPr lang="en-US" sz="3300" dirty="0">
                <a:solidFill>
                  <a:srgbClr val="000000"/>
                </a:solidFill>
                <a:latin typeface="Aileron Regular"/>
              </a:rPr>
              <a:t>Dr. McCarthy Perpetual Trophy for Achievement in Science</a:t>
            </a:r>
          </a:p>
          <a:p>
            <a:pPr marL="712470" lvl="1" indent="-356235">
              <a:lnSpc>
                <a:spcPts val="4620"/>
              </a:lnSpc>
              <a:buFont typeface="Arial"/>
              <a:buChar char="•"/>
            </a:pPr>
            <a:r>
              <a:rPr lang="en-US" sz="3300" dirty="0">
                <a:solidFill>
                  <a:srgbClr val="000000"/>
                </a:solidFill>
                <a:latin typeface="Aileron Regular"/>
              </a:rPr>
              <a:t>General Health and Welfare(workshops on mental health and emotional well being, healthy eating and nutrition)</a:t>
            </a:r>
          </a:p>
          <a:p>
            <a:pPr marL="712470" lvl="1" indent="-356235">
              <a:lnSpc>
                <a:spcPts val="4620"/>
              </a:lnSpc>
              <a:buFont typeface="Arial"/>
              <a:buChar char="•"/>
            </a:pPr>
            <a:r>
              <a:rPr lang="en-US" sz="3300" dirty="0">
                <a:solidFill>
                  <a:srgbClr val="000000"/>
                </a:solidFill>
                <a:latin typeface="Aileron Regular"/>
              </a:rPr>
              <a:t>Social Media workshop ( Online </a:t>
            </a:r>
            <a:r>
              <a:rPr lang="en-US" sz="3300" dirty="0" err="1">
                <a:solidFill>
                  <a:srgbClr val="000000"/>
                </a:solidFill>
                <a:latin typeface="Aileron Regular"/>
              </a:rPr>
              <a:t>behaviour</a:t>
            </a:r>
            <a:r>
              <a:rPr lang="en-US" sz="3300" dirty="0">
                <a:solidFill>
                  <a:srgbClr val="000000"/>
                </a:solidFill>
                <a:latin typeface="Aileron Regular"/>
              </a:rPr>
              <a:t> and cyber safety</a:t>
            </a:r>
          </a:p>
          <a:p>
            <a:pPr marL="712470" lvl="1" indent="-356235">
              <a:lnSpc>
                <a:spcPts val="4620"/>
              </a:lnSpc>
              <a:buFont typeface="Arial"/>
              <a:buChar char="•"/>
            </a:pPr>
            <a:r>
              <a:rPr lang="en-US" sz="3300" dirty="0" err="1">
                <a:solidFill>
                  <a:srgbClr val="000000"/>
                </a:solidFill>
                <a:latin typeface="Aileron Regular"/>
              </a:rPr>
              <a:t>Comhairle</a:t>
            </a:r>
            <a:r>
              <a:rPr lang="en-US" sz="3300" dirty="0">
                <a:solidFill>
                  <a:srgbClr val="000000"/>
                </a:solidFill>
                <a:latin typeface="Aileron Regular"/>
              </a:rPr>
              <a:t> </a:t>
            </a:r>
            <a:r>
              <a:rPr lang="en-US" sz="3300" dirty="0" err="1">
                <a:solidFill>
                  <a:srgbClr val="000000"/>
                </a:solidFill>
                <a:latin typeface="Aileron Regular"/>
              </a:rPr>
              <a:t>na</a:t>
            </a:r>
            <a:r>
              <a:rPr lang="en-US" sz="3300" dirty="0">
                <a:solidFill>
                  <a:srgbClr val="000000"/>
                </a:solidFill>
                <a:latin typeface="Aileron Regular"/>
              </a:rPr>
              <a:t> N-</a:t>
            </a:r>
            <a:r>
              <a:rPr lang="en-US" sz="3300" dirty="0" err="1">
                <a:solidFill>
                  <a:srgbClr val="000000"/>
                </a:solidFill>
                <a:latin typeface="Aileron Regular"/>
              </a:rPr>
              <a:t>óg</a:t>
            </a:r>
            <a:r>
              <a:rPr lang="en-US" sz="3300" dirty="0">
                <a:solidFill>
                  <a:srgbClr val="000000"/>
                </a:solidFill>
                <a:latin typeface="Aileron Regular"/>
              </a:rPr>
              <a:t> </a:t>
            </a:r>
          </a:p>
          <a:p>
            <a:pPr marL="712470" lvl="1" indent="-356235">
              <a:lnSpc>
                <a:spcPts val="4620"/>
              </a:lnSpc>
              <a:buFont typeface="Arial"/>
              <a:buChar char="•"/>
            </a:pPr>
            <a:r>
              <a:rPr lang="en-US" sz="3300" dirty="0">
                <a:solidFill>
                  <a:srgbClr val="000000"/>
                </a:solidFill>
                <a:latin typeface="Aileron Regular"/>
              </a:rPr>
              <a:t>Two Weeks Work Experience</a:t>
            </a:r>
          </a:p>
          <a:p>
            <a:pPr marL="712470" lvl="1" indent="-356235">
              <a:lnSpc>
                <a:spcPts val="4620"/>
              </a:lnSpc>
              <a:buFont typeface="Arial"/>
              <a:buChar char="•"/>
            </a:pPr>
            <a:r>
              <a:rPr lang="en-US" sz="3300" dirty="0">
                <a:solidFill>
                  <a:srgbClr val="000000"/>
                </a:solidFill>
                <a:latin typeface="Aileron Regular"/>
              </a:rPr>
              <a:t>TY Retreat </a:t>
            </a:r>
          </a:p>
          <a:p>
            <a:pPr marL="712470" lvl="1" indent="-356235">
              <a:lnSpc>
                <a:spcPts val="4620"/>
              </a:lnSpc>
              <a:buFont typeface="Arial"/>
              <a:buChar char="•"/>
            </a:pPr>
            <a:r>
              <a:rPr lang="en-US" sz="3300" dirty="0">
                <a:solidFill>
                  <a:srgbClr val="000000"/>
                </a:solidFill>
                <a:latin typeface="Aileron Regular"/>
              </a:rPr>
              <a:t>Establishing and Running Mini-Companies</a:t>
            </a:r>
          </a:p>
          <a:p>
            <a:pPr marL="712470" lvl="1" indent="-356235">
              <a:lnSpc>
                <a:spcPts val="4620"/>
              </a:lnSpc>
              <a:buFont typeface="Arial"/>
              <a:buChar char="•"/>
            </a:pPr>
            <a:r>
              <a:rPr lang="en-US" sz="3300" dirty="0">
                <a:solidFill>
                  <a:srgbClr val="000000"/>
                </a:solidFill>
                <a:latin typeface="Aileron Regular"/>
              </a:rPr>
              <a:t>Charitable and Social Work (Pieta House, Cystic Fibrosis, Jigsaw, Penny Dinners, Darkness into Light, Fr Peter </a:t>
            </a:r>
            <a:r>
              <a:rPr lang="en-US" sz="3300" dirty="0" err="1">
                <a:solidFill>
                  <a:srgbClr val="000000"/>
                </a:solidFill>
                <a:latin typeface="Aileron Regular"/>
              </a:rPr>
              <a:t>NcVeery</a:t>
            </a:r>
            <a:r>
              <a:rPr lang="en-US" sz="3300" dirty="0">
                <a:solidFill>
                  <a:srgbClr val="000000"/>
                </a:solidFill>
                <a:latin typeface="Aileron Regular"/>
              </a:rPr>
              <a:t> Trust)</a:t>
            </a:r>
          </a:p>
          <a:p>
            <a:pPr marL="712470" lvl="1" indent="-356235">
              <a:lnSpc>
                <a:spcPts val="4620"/>
              </a:lnSpc>
              <a:buFont typeface="Arial"/>
              <a:buChar char="•"/>
            </a:pPr>
            <a:r>
              <a:rPr lang="en-US" sz="3300" dirty="0">
                <a:solidFill>
                  <a:srgbClr val="000000"/>
                </a:solidFill>
                <a:latin typeface="Aileron Regular"/>
              </a:rPr>
              <a:t>Prayer Path/ Walled Garden (On site, hands on activity)</a:t>
            </a:r>
          </a:p>
          <a:p>
            <a:pPr marL="712470" lvl="1" indent="-356235">
              <a:lnSpc>
                <a:spcPts val="4620"/>
              </a:lnSpc>
              <a:buFont typeface="Arial"/>
              <a:buChar char="•"/>
            </a:pPr>
            <a:r>
              <a:rPr lang="en-US" sz="3300" dirty="0">
                <a:solidFill>
                  <a:srgbClr val="000000"/>
                </a:solidFill>
                <a:latin typeface="Aileron Regular"/>
              </a:rPr>
              <a:t>Irish Aid Centre</a:t>
            </a:r>
          </a:p>
        </p:txBody>
      </p:sp>
      <p:pic>
        <p:nvPicPr>
          <p:cNvPr id="8" name="Picture 8"/>
          <p:cNvPicPr>
            <a:picLocks noChangeAspect="1"/>
          </p:cNvPicPr>
          <p:nvPr/>
        </p:nvPicPr>
        <p:blipFill>
          <a:blip r:embed="rId4"/>
          <a:srcRect/>
          <a:stretch>
            <a:fillRect/>
          </a:stretch>
        </p:blipFill>
        <p:spPr>
          <a:xfrm>
            <a:off x="17414750" y="9014453"/>
            <a:ext cx="873250" cy="1272547"/>
          </a:xfrm>
          <a:prstGeom prst="rect">
            <a:avLst/>
          </a:prstGeom>
        </p:spPr>
      </p:pic>
      <p:sp>
        <p:nvSpPr>
          <p:cNvPr id="9" name="TextBox 9"/>
          <p:cNvSpPr txBox="1"/>
          <p:nvPr/>
        </p:nvSpPr>
        <p:spPr>
          <a:xfrm>
            <a:off x="599374" y="367848"/>
            <a:ext cx="15428147"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Social, Personal and Vocational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3883886" y="836816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599374" y="1952153"/>
            <a:ext cx="12972455" cy="7771767"/>
          </a:xfrm>
          <a:prstGeom prst="rect">
            <a:avLst/>
          </a:prstGeom>
        </p:spPr>
        <p:txBody>
          <a:bodyPr lIns="0" tIns="0" rIns="0" bIns="0" rtlCol="0" anchor="t">
            <a:spAutoFit/>
          </a:bodyPr>
          <a:lstStyle/>
          <a:p>
            <a:pPr marL="1057895" lvl="1" indent="-528947">
              <a:lnSpc>
                <a:spcPts val="6859"/>
              </a:lnSpc>
              <a:buFont typeface="Arial"/>
              <a:buChar char="•"/>
            </a:pPr>
            <a:r>
              <a:rPr lang="en-US" sz="4899">
                <a:solidFill>
                  <a:srgbClr val="000000"/>
                </a:solidFill>
                <a:latin typeface="Aileron Regular Bold"/>
              </a:rPr>
              <a:t>Language programme</a:t>
            </a:r>
          </a:p>
          <a:p>
            <a:pPr marL="1057895" lvl="1" indent="-528947">
              <a:lnSpc>
                <a:spcPts val="6859"/>
              </a:lnSpc>
              <a:buFont typeface="Arial"/>
              <a:buChar char="•"/>
            </a:pPr>
            <a:r>
              <a:rPr lang="en-US" sz="4899">
                <a:solidFill>
                  <a:srgbClr val="000000"/>
                </a:solidFill>
                <a:latin typeface="Aileron Regular Bold"/>
              </a:rPr>
              <a:t>Swimming and Life-Saving</a:t>
            </a:r>
          </a:p>
          <a:p>
            <a:pPr marL="1057895" lvl="1" indent="-528947">
              <a:lnSpc>
                <a:spcPts val="6859"/>
              </a:lnSpc>
              <a:buFont typeface="Arial"/>
              <a:buChar char="•"/>
            </a:pPr>
            <a:r>
              <a:rPr lang="en-US" sz="4899">
                <a:solidFill>
                  <a:srgbClr val="000000"/>
                </a:solidFill>
                <a:latin typeface="Aileron Regular Bold"/>
              </a:rPr>
              <a:t>Horticulture</a:t>
            </a:r>
          </a:p>
          <a:p>
            <a:pPr marL="1057895" lvl="1" indent="-528947">
              <a:lnSpc>
                <a:spcPts val="6859"/>
              </a:lnSpc>
              <a:buFont typeface="Arial"/>
              <a:buChar char="•"/>
            </a:pPr>
            <a:r>
              <a:rPr lang="en-US" sz="4899">
                <a:solidFill>
                  <a:srgbClr val="000000"/>
                </a:solidFill>
                <a:latin typeface="Aileron Regular Bold"/>
              </a:rPr>
              <a:t>Pilates</a:t>
            </a:r>
          </a:p>
          <a:p>
            <a:pPr marL="1057895" lvl="1" indent="-528947">
              <a:lnSpc>
                <a:spcPts val="6859"/>
              </a:lnSpc>
              <a:buFont typeface="Arial"/>
              <a:buChar char="•"/>
            </a:pPr>
            <a:r>
              <a:rPr lang="en-US" sz="4899">
                <a:solidFill>
                  <a:srgbClr val="000000"/>
                </a:solidFill>
                <a:latin typeface="Aileron Regular Bold"/>
              </a:rPr>
              <a:t>Horse riding/Skiing/Surfing/Fencing</a:t>
            </a:r>
          </a:p>
          <a:p>
            <a:pPr marL="1057895" lvl="1" indent="-528947">
              <a:lnSpc>
                <a:spcPts val="6859"/>
              </a:lnSpc>
              <a:buFont typeface="Arial"/>
              <a:buChar char="•"/>
            </a:pPr>
            <a:r>
              <a:rPr lang="en-US" sz="4899">
                <a:solidFill>
                  <a:srgbClr val="000000"/>
                </a:solidFill>
                <a:latin typeface="Aileron Regular Bold"/>
              </a:rPr>
              <a:t>Adventure Centre activities</a:t>
            </a:r>
          </a:p>
          <a:p>
            <a:pPr marL="1057895" lvl="1" indent="-528947">
              <a:lnSpc>
                <a:spcPts val="6859"/>
              </a:lnSpc>
              <a:buFont typeface="Arial"/>
              <a:buChar char="•"/>
            </a:pPr>
            <a:r>
              <a:rPr lang="en-US" sz="4899">
                <a:solidFill>
                  <a:srgbClr val="000000"/>
                </a:solidFill>
                <a:latin typeface="Aileron Regular Bold"/>
              </a:rPr>
              <a:t>Leadership and Team Building</a:t>
            </a:r>
          </a:p>
          <a:p>
            <a:pPr marL="1057895" lvl="1" indent="-528947">
              <a:lnSpc>
                <a:spcPts val="6859"/>
              </a:lnSpc>
              <a:buFont typeface="Arial"/>
              <a:buChar char="•"/>
            </a:pPr>
            <a:r>
              <a:rPr lang="en-US" sz="4899">
                <a:solidFill>
                  <a:srgbClr val="000000"/>
                </a:solidFill>
                <a:latin typeface="Aileron Regular Bold"/>
              </a:rPr>
              <a:t>European School Tour </a:t>
            </a:r>
          </a:p>
          <a:p>
            <a:pPr marL="1057895" lvl="1" indent="-528947">
              <a:lnSpc>
                <a:spcPts val="6859"/>
              </a:lnSpc>
              <a:buFont typeface="Arial"/>
              <a:buChar char="•"/>
            </a:pPr>
            <a:r>
              <a:rPr lang="en-US" sz="4899">
                <a:solidFill>
                  <a:srgbClr val="000000"/>
                </a:solidFill>
                <a:latin typeface="Aileron Regular Bold"/>
              </a:rPr>
              <a:t>Cultural Trips (theatre, history, musicals)</a:t>
            </a:r>
          </a:p>
        </p:txBody>
      </p:sp>
      <p:pic>
        <p:nvPicPr>
          <p:cNvPr id="6" name="Picture 6"/>
          <p:cNvPicPr>
            <a:picLocks noChangeAspect="1"/>
          </p:cNvPicPr>
          <p:nvPr/>
        </p:nvPicPr>
        <p:blipFill>
          <a:blip r:embed="rId4"/>
          <a:srcRect/>
          <a:stretch>
            <a:fillRect/>
          </a:stretch>
        </p:blipFill>
        <p:spPr>
          <a:xfrm>
            <a:off x="17259300" y="9014453"/>
            <a:ext cx="873250" cy="1272547"/>
          </a:xfrm>
          <a:prstGeom prst="rect">
            <a:avLst/>
          </a:prstGeom>
        </p:spPr>
      </p:pic>
      <p:sp>
        <p:nvSpPr>
          <p:cNvPr id="7" name="TextBox 7"/>
          <p:cNvSpPr txBox="1"/>
          <p:nvPr/>
        </p:nvSpPr>
        <p:spPr>
          <a:xfrm>
            <a:off x="599374" y="367848"/>
            <a:ext cx="16659926"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Outdoor Pursuits, leisure &amp; hobbies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0" y="1409700"/>
            <a:ext cx="7162800" cy="40290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80537" y="5438775"/>
            <a:ext cx="6553200" cy="368617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8804525" y="8221071"/>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5" name="Group 5"/>
          <p:cNvGrpSpPr>
            <a:grpSpLocks noChangeAspect="1"/>
          </p:cNvGrpSpPr>
          <p:nvPr/>
        </p:nvGrpSpPr>
        <p:grpSpPr>
          <a:xfrm>
            <a:off x="12179939" y="7474783"/>
            <a:ext cx="6750827" cy="6750827"/>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BB5929"/>
            </a:solidFill>
          </p:spPr>
        </p:sp>
      </p:grpSp>
      <p:pic>
        <p:nvPicPr>
          <p:cNvPr id="7" name="Picture 7"/>
          <p:cNvPicPr>
            <a:picLocks noChangeAspect="1"/>
          </p:cNvPicPr>
          <p:nvPr/>
        </p:nvPicPr>
        <p:blipFill>
          <a:blip r:embed="rId4"/>
          <a:srcRect l="2731" r="3062"/>
          <a:stretch>
            <a:fillRect/>
          </a:stretch>
        </p:blipFill>
        <p:spPr>
          <a:xfrm>
            <a:off x="6658809" y="-338781"/>
            <a:ext cx="11629191" cy="8229600"/>
          </a:xfrm>
          <a:prstGeom prst="rect">
            <a:avLst/>
          </a:prstGeom>
        </p:spPr>
      </p:pic>
      <p:sp>
        <p:nvSpPr>
          <p:cNvPr id="8" name="TextBox 8"/>
          <p:cNvSpPr txBox="1"/>
          <p:nvPr/>
        </p:nvSpPr>
        <p:spPr>
          <a:xfrm>
            <a:off x="954247" y="1565727"/>
            <a:ext cx="10064610" cy="9284469"/>
          </a:xfrm>
          <a:prstGeom prst="rect">
            <a:avLst/>
          </a:prstGeom>
        </p:spPr>
        <p:txBody>
          <a:bodyPr lIns="0" tIns="0" rIns="0" bIns="0" rtlCol="0" anchor="t">
            <a:spAutoFit/>
          </a:bodyPr>
          <a:lstStyle/>
          <a:p>
            <a:pPr marL="928369" lvl="1" indent="-464185">
              <a:lnSpc>
                <a:spcPts val="5589"/>
              </a:lnSpc>
              <a:buFont typeface="Arial"/>
              <a:buChar char="•"/>
            </a:pPr>
            <a:r>
              <a:rPr lang="en-US" sz="4299">
                <a:solidFill>
                  <a:srgbClr val="000000"/>
                </a:solidFill>
                <a:latin typeface="Aileron Regular Bold"/>
              </a:rPr>
              <a:t>Hurling</a:t>
            </a:r>
          </a:p>
          <a:p>
            <a:pPr marL="928369" lvl="1" indent="-464185">
              <a:lnSpc>
                <a:spcPts val="5589"/>
              </a:lnSpc>
              <a:buFont typeface="Arial"/>
              <a:buChar char="•"/>
            </a:pPr>
            <a:r>
              <a:rPr lang="en-US" sz="4299">
                <a:solidFill>
                  <a:srgbClr val="000000"/>
                </a:solidFill>
                <a:latin typeface="Aileron Regular Bold"/>
              </a:rPr>
              <a:t>Rugby</a:t>
            </a:r>
          </a:p>
          <a:p>
            <a:pPr marL="928369" lvl="1" indent="-464185">
              <a:lnSpc>
                <a:spcPts val="5589"/>
              </a:lnSpc>
              <a:buFont typeface="Arial"/>
              <a:buChar char="•"/>
            </a:pPr>
            <a:r>
              <a:rPr lang="en-US" sz="4299">
                <a:solidFill>
                  <a:srgbClr val="000000"/>
                </a:solidFill>
                <a:latin typeface="Aileron Regular Bold"/>
              </a:rPr>
              <a:t>Soccer</a:t>
            </a:r>
          </a:p>
          <a:p>
            <a:pPr marL="928369" lvl="1" indent="-464185">
              <a:lnSpc>
                <a:spcPts val="5589"/>
              </a:lnSpc>
              <a:buFont typeface="Arial"/>
              <a:buChar char="•"/>
            </a:pPr>
            <a:r>
              <a:rPr lang="en-US" sz="4299">
                <a:solidFill>
                  <a:srgbClr val="000000"/>
                </a:solidFill>
                <a:latin typeface="Aileron Regular Bold"/>
              </a:rPr>
              <a:t>Gaelic Football</a:t>
            </a:r>
          </a:p>
          <a:p>
            <a:pPr marL="928369" lvl="1" indent="-464185">
              <a:lnSpc>
                <a:spcPts val="5589"/>
              </a:lnSpc>
              <a:buFont typeface="Arial"/>
              <a:buChar char="•"/>
            </a:pPr>
            <a:r>
              <a:rPr lang="en-US" sz="4299">
                <a:solidFill>
                  <a:srgbClr val="000000"/>
                </a:solidFill>
                <a:latin typeface="Aileron Regular Bold"/>
              </a:rPr>
              <a:t>Golf</a:t>
            </a:r>
          </a:p>
          <a:p>
            <a:pPr marL="928369" lvl="1" indent="-464185">
              <a:lnSpc>
                <a:spcPts val="5589"/>
              </a:lnSpc>
              <a:buFont typeface="Arial"/>
              <a:buChar char="•"/>
            </a:pPr>
            <a:r>
              <a:rPr lang="en-US" sz="4299">
                <a:solidFill>
                  <a:srgbClr val="000000"/>
                </a:solidFill>
                <a:latin typeface="Aileron Regular Bold"/>
              </a:rPr>
              <a:t>Tennis</a:t>
            </a:r>
          </a:p>
          <a:p>
            <a:pPr marL="928369" lvl="1" indent="-464185">
              <a:lnSpc>
                <a:spcPts val="5589"/>
              </a:lnSpc>
              <a:buFont typeface="Arial"/>
              <a:buChar char="•"/>
            </a:pPr>
            <a:r>
              <a:rPr lang="en-US" sz="4299">
                <a:solidFill>
                  <a:srgbClr val="000000"/>
                </a:solidFill>
                <a:latin typeface="Aileron Regular Bold"/>
              </a:rPr>
              <a:t>Athletics</a:t>
            </a:r>
          </a:p>
          <a:p>
            <a:pPr marL="928369" lvl="1" indent="-464185">
              <a:lnSpc>
                <a:spcPts val="5589"/>
              </a:lnSpc>
              <a:buFont typeface="Arial"/>
              <a:buChar char="•"/>
            </a:pPr>
            <a:r>
              <a:rPr lang="en-US" sz="4299">
                <a:solidFill>
                  <a:srgbClr val="000000"/>
                </a:solidFill>
                <a:latin typeface="Aileron Regular Bold"/>
              </a:rPr>
              <a:t>Basketball</a:t>
            </a:r>
          </a:p>
          <a:p>
            <a:pPr marL="928369" lvl="1" indent="-464185">
              <a:lnSpc>
                <a:spcPts val="5589"/>
              </a:lnSpc>
              <a:buFont typeface="Arial"/>
              <a:buChar char="•"/>
            </a:pPr>
            <a:r>
              <a:rPr lang="en-US" sz="4299">
                <a:solidFill>
                  <a:srgbClr val="000000"/>
                </a:solidFill>
                <a:latin typeface="Aileron Regular Bold"/>
              </a:rPr>
              <a:t>Horse Riding</a:t>
            </a:r>
          </a:p>
          <a:p>
            <a:pPr marL="928369" lvl="1" indent="-464185">
              <a:lnSpc>
                <a:spcPts val="5589"/>
              </a:lnSpc>
              <a:buFont typeface="Arial"/>
              <a:buChar char="•"/>
            </a:pPr>
            <a:r>
              <a:rPr lang="en-US" sz="4299">
                <a:solidFill>
                  <a:srgbClr val="000000"/>
                </a:solidFill>
                <a:latin typeface="Aileron Regular Bold"/>
              </a:rPr>
              <a:t>Skiing</a:t>
            </a:r>
          </a:p>
          <a:p>
            <a:pPr marL="928369" lvl="1" indent="-464185">
              <a:lnSpc>
                <a:spcPts val="5589"/>
              </a:lnSpc>
              <a:buFont typeface="Arial"/>
              <a:buChar char="•"/>
            </a:pPr>
            <a:r>
              <a:rPr lang="en-US" sz="4299">
                <a:solidFill>
                  <a:srgbClr val="000000"/>
                </a:solidFill>
                <a:latin typeface="Aileron Regular Bold"/>
              </a:rPr>
              <a:t>Surfing </a:t>
            </a:r>
          </a:p>
          <a:p>
            <a:pPr marL="928369" lvl="1" indent="-464185">
              <a:lnSpc>
                <a:spcPts val="5589"/>
              </a:lnSpc>
              <a:buFont typeface="Arial"/>
              <a:buChar char="•"/>
            </a:pPr>
            <a:r>
              <a:rPr lang="en-US" sz="4299">
                <a:solidFill>
                  <a:srgbClr val="000000"/>
                </a:solidFill>
                <a:latin typeface="Aileron Regular Bold"/>
              </a:rPr>
              <a:t>Pilates</a:t>
            </a:r>
          </a:p>
          <a:p>
            <a:pPr>
              <a:lnSpc>
                <a:spcPts val="6602"/>
              </a:lnSpc>
            </a:pPr>
            <a:endParaRPr lang="en-US" sz="4299">
              <a:solidFill>
                <a:srgbClr val="000000"/>
              </a:solidFill>
              <a:latin typeface="Aileron Regular Bold"/>
            </a:endParaRPr>
          </a:p>
        </p:txBody>
      </p:sp>
      <p:pic>
        <p:nvPicPr>
          <p:cNvPr id="9" name="Picture 9"/>
          <p:cNvPicPr>
            <a:picLocks noChangeAspect="1"/>
          </p:cNvPicPr>
          <p:nvPr/>
        </p:nvPicPr>
        <p:blipFill>
          <a:blip r:embed="rId5"/>
          <a:srcRect/>
          <a:stretch>
            <a:fillRect/>
          </a:stretch>
        </p:blipFill>
        <p:spPr>
          <a:xfrm>
            <a:off x="17259300" y="9014453"/>
            <a:ext cx="873250" cy="1272547"/>
          </a:xfrm>
          <a:prstGeom prst="rect">
            <a:avLst/>
          </a:prstGeom>
        </p:spPr>
      </p:pic>
      <p:sp>
        <p:nvSpPr>
          <p:cNvPr id="10" name="TextBox 10"/>
          <p:cNvSpPr txBox="1"/>
          <p:nvPr/>
        </p:nvSpPr>
        <p:spPr>
          <a:xfrm>
            <a:off x="1419346" y="-76200"/>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Sport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4102" y="9064964"/>
            <a:ext cx="2083898" cy="2083898"/>
          </a:xfrm>
          <a:prstGeom prst="rect">
            <a:avLst/>
          </a:prstGeom>
        </p:spPr>
      </p:pic>
      <p:grpSp>
        <p:nvGrpSpPr>
          <p:cNvPr id="3" name="Group 3"/>
          <p:cNvGrpSpPr/>
          <p:nvPr/>
        </p:nvGrpSpPr>
        <p:grpSpPr>
          <a:xfrm>
            <a:off x="10400058" y="0"/>
            <a:ext cx="7887942" cy="10287000"/>
            <a:chOff x="0" y="0"/>
            <a:chExt cx="2877543" cy="3752725"/>
          </a:xfrm>
        </p:grpSpPr>
        <p:sp>
          <p:nvSpPr>
            <p:cNvPr id="4" name="Freeform 4"/>
            <p:cNvSpPr/>
            <p:nvPr/>
          </p:nvSpPr>
          <p:spPr>
            <a:xfrm>
              <a:off x="0" y="0"/>
              <a:ext cx="2877543" cy="3752726"/>
            </a:xfrm>
            <a:custGeom>
              <a:avLst/>
              <a:gdLst/>
              <a:ahLst/>
              <a:cxnLst/>
              <a:rect l="l" t="t" r="r" b="b"/>
              <a:pathLst>
                <a:path w="2877543" h="3752726">
                  <a:moveTo>
                    <a:pt x="0" y="0"/>
                  </a:moveTo>
                  <a:lnTo>
                    <a:pt x="2877543" y="0"/>
                  </a:lnTo>
                  <a:lnTo>
                    <a:pt x="2877543" y="3752726"/>
                  </a:lnTo>
                  <a:lnTo>
                    <a:pt x="0" y="3752726"/>
                  </a:lnTo>
                  <a:close/>
                </a:path>
              </a:pathLst>
            </a:custGeom>
            <a:solidFill>
              <a:srgbClr val="000000"/>
            </a:solidFill>
          </p:spPr>
        </p:sp>
      </p:grpSp>
      <p:grpSp>
        <p:nvGrpSpPr>
          <p:cNvPr id="5" name="Group 5"/>
          <p:cNvGrpSpPr>
            <a:grpSpLocks noChangeAspect="1"/>
          </p:cNvGrpSpPr>
          <p:nvPr/>
        </p:nvGrpSpPr>
        <p:grpSpPr>
          <a:xfrm>
            <a:off x="8202552" y="-2420850"/>
            <a:ext cx="4395012" cy="4395012"/>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pic>
        <p:nvPicPr>
          <p:cNvPr id="7" name="Picture 7"/>
          <p:cNvPicPr>
            <a:picLocks noChangeAspect="1"/>
          </p:cNvPicPr>
          <p:nvPr/>
        </p:nvPicPr>
        <p:blipFill>
          <a:blip r:embed="rId4"/>
          <a:srcRect l="13669" r="13669"/>
          <a:stretch>
            <a:fillRect/>
          </a:stretch>
        </p:blipFill>
        <p:spPr>
          <a:xfrm>
            <a:off x="10593753" y="6749540"/>
            <a:ext cx="3658155" cy="3357373"/>
          </a:xfrm>
          <a:prstGeom prst="rect">
            <a:avLst/>
          </a:prstGeom>
        </p:spPr>
      </p:pic>
      <p:pic>
        <p:nvPicPr>
          <p:cNvPr id="8" name="Picture 8"/>
          <p:cNvPicPr>
            <a:picLocks noChangeAspect="1"/>
          </p:cNvPicPr>
          <p:nvPr/>
        </p:nvPicPr>
        <p:blipFill>
          <a:blip r:embed="rId5"/>
          <a:srcRect l="13669" r="13669"/>
          <a:stretch>
            <a:fillRect/>
          </a:stretch>
        </p:blipFill>
        <p:spPr>
          <a:xfrm>
            <a:off x="14409969" y="6749540"/>
            <a:ext cx="3658155" cy="3357373"/>
          </a:xfrm>
          <a:prstGeom prst="rect">
            <a:avLst/>
          </a:prstGeom>
        </p:spPr>
      </p:pic>
      <p:pic>
        <p:nvPicPr>
          <p:cNvPr id="9" name="Picture 9"/>
          <p:cNvPicPr>
            <a:picLocks noChangeAspect="1"/>
          </p:cNvPicPr>
          <p:nvPr/>
        </p:nvPicPr>
        <p:blipFill>
          <a:blip r:embed="rId6"/>
          <a:srcRect t="7388" b="7388"/>
          <a:stretch>
            <a:fillRect/>
          </a:stretch>
        </p:blipFill>
        <p:spPr>
          <a:xfrm>
            <a:off x="10593753" y="192721"/>
            <a:ext cx="7474371" cy="6369924"/>
          </a:xfrm>
          <a:prstGeom prst="rect">
            <a:avLst/>
          </a:prstGeom>
        </p:spPr>
      </p:pic>
      <p:grpSp>
        <p:nvGrpSpPr>
          <p:cNvPr id="10" name="Group 10"/>
          <p:cNvGrpSpPr>
            <a:grpSpLocks noChangeAspect="1"/>
          </p:cNvGrpSpPr>
          <p:nvPr/>
        </p:nvGrpSpPr>
        <p:grpSpPr>
          <a:xfrm>
            <a:off x="-1399659" y="7492384"/>
            <a:ext cx="4395012" cy="4395012"/>
            <a:chOff x="0" y="0"/>
            <a:chExt cx="1708150" cy="1708150"/>
          </a:xfrm>
        </p:grpSpPr>
        <p:sp>
          <p:nvSpPr>
            <p:cNvPr id="11" name="Freeform 11"/>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BB0F33"/>
            </a:solidFill>
          </p:spPr>
        </p:sp>
      </p:grpSp>
      <p:pic>
        <p:nvPicPr>
          <p:cNvPr id="12" name="Picture 12"/>
          <p:cNvPicPr>
            <a:picLocks noChangeAspect="1"/>
          </p:cNvPicPr>
          <p:nvPr/>
        </p:nvPicPr>
        <p:blipFill>
          <a:blip r:embed="rId7"/>
          <a:srcRect/>
          <a:stretch>
            <a:fillRect/>
          </a:stretch>
        </p:blipFill>
        <p:spPr>
          <a:xfrm>
            <a:off x="272166" y="192721"/>
            <a:ext cx="3803553" cy="1845987"/>
          </a:xfrm>
          <a:prstGeom prst="rect">
            <a:avLst/>
          </a:prstGeom>
        </p:spPr>
      </p:pic>
      <p:pic>
        <p:nvPicPr>
          <p:cNvPr id="13" name="Picture 13"/>
          <p:cNvPicPr>
            <a:picLocks noChangeAspect="1"/>
          </p:cNvPicPr>
          <p:nvPr/>
        </p:nvPicPr>
        <p:blipFill>
          <a:blip r:embed="rId8"/>
          <a:srcRect/>
          <a:stretch>
            <a:fillRect/>
          </a:stretch>
        </p:blipFill>
        <p:spPr>
          <a:xfrm>
            <a:off x="8926783" y="8347030"/>
            <a:ext cx="1250668" cy="1822541"/>
          </a:xfrm>
          <a:prstGeom prst="rect">
            <a:avLst/>
          </a:prstGeom>
        </p:spPr>
      </p:pic>
      <p:sp>
        <p:nvSpPr>
          <p:cNvPr id="14" name="TextBox 14"/>
          <p:cNvSpPr txBox="1"/>
          <p:nvPr/>
        </p:nvSpPr>
        <p:spPr>
          <a:xfrm>
            <a:off x="797847" y="-4179222"/>
            <a:ext cx="8754270" cy="4850681"/>
          </a:xfrm>
          <a:prstGeom prst="rect">
            <a:avLst/>
          </a:prstGeom>
        </p:spPr>
        <p:txBody>
          <a:bodyPr lIns="0" tIns="0" rIns="0" bIns="0" rtlCol="0" anchor="t">
            <a:spAutoFit/>
          </a:bodyPr>
          <a:lstStyle/>
          <a:p>
            <a:pPr>
              <a:lnSpc>
                <a:spcPts val="6961"/>
              </a:lnSpc>
            </a:pPr>
            <a:r>
              <a:rPr lang="en-US" sz="3867">
                <a:solidFill>
                  <a:srgbClr val="000000">
                    <a:alpha val="80000"/>
                  </a:srgbClr>
                </a:solidFill>
                <a:latin typeface="Aileron Regular Bold"/>
              </a:rPr>
              <a:t>Facilitates smooth transition from dependant learning to Independent self-directed learning.</a:t>
            </a:r>
          </a:p>
          <a:p>
            <a:pPr>
              <a:lnSpc>
                <a:spcPts val="6961"/>
              </a:lnSpc>
            </a:pPr>
            <a:endParaRPr lang="en-US" sz="3867">
              <a:solidFill>
                <a:srgbClr val="000000">
                  <a:alpha val="80000"/>
                </a:srgbClr>
              </a:solidFill>
              <a:latin typeface="Aileron Regular Bold"/>
            </a:endParaRPr>
          </a:p>
          <a:p>
            <a:pPr>
              <a:lnSpc>
                <a:spcPts val="6961"/>
              </a:lnSpc>
            </a:pPr>
            <a:endParaRPr lang="en-US" sz="3867">
              <a:solidFill>
                <a:srgbClr val="000000">
                  <a:alpha val="80000"/>
                </a:srgbClr>
              </a:solidFill>
              <a:latin typeface="Aileron Regular Bold"/>
            </a:endParaRPr>
          </a:p>
          <a:p>
            <a:pPr>
              <a:lnSpc>
                <a:spcPts val="3722"/>
              </a:lnSpc>
            </a:pPr>
            <a:endParaRPr lang="en-US" sz="3867">
              <a:solidFill>
                <a:srgbClr val="000000">
                  <a:alpha val="80000"/>
                </a:srgbClr>
              </a:solidFill>
              <a:latin typeface="Aileron Regular Bold"/>
            </a:endParaRPr>
          </a:p>
        </p:txBody>
      </p:sp>
      <p:sp>
        <p:nvSpPr>
          <p:cNvPr id="15" name="TextBox 15"/>
          <p:cNvSpPr txBox="1"/>
          <p:nvPr/>
        </p:nvSpPr>
        <p:spPr>
          <a:xfrm>
            <a:off x="25685" y="3636861"/>
            <a:ext cx="10374373" cy="1833880"/>
          </a:xfrm>
          <a:prstGeom prst="rect">
            <a:avLst/>
          </a:prstGeom>
        </p:spPr>
        <p:txBody>
          <a:bodyPr lIns="0" tIns="0" rIns="0" bIns="0" rtlCol="0" anchor="t">
            <a:spAutoFit/>
          </a:bodyPr>
          <a:lstStyle/>
          <a:p>
            <a:pPr algn="ctr">
              <a:lnSpc>
                <a:spcPts val="7280"/>
              </a:lnSpc>
            </a:pPr>
            <a:r>
              <a:rPr lang="en-US" sz="5600">
                <a:solidFill>
                  <a:srgbClr val="BB0F33"/>
                </a:solidFill>
                <a:latin typeface="Aileron Regular Bold"/>
              </a:rPr>
              <a:t>Transition Year Coordinator</a:t>
            </a:r>
          </a:p>
          <a:p>
            <a:pPr algn="ctr">
              <a:lnSpc>
                <a:spcPts val="7280"/>
              </a:lnSpc>
            </a:pPr>
            <a:r>
              <a:rPr lang="en-US" sz="5600">
                <a:solidFill>
                  <a:srgbClr val="BB0F33"/>
                </a:solidFill>
                <a:latin typeface="Aileron Regular Bold"/>
              </a:rPr>
              <a:t>&amp; Deputy Principal</a:t>
            </a:r>
          </a:p>
        </p:txBody>
      </p:sp>
      <p:sp>
        <p:nvSpPr>
          <p:cNvPr id="16" name="TextBox 16"/>
          <p:cNvSpPr txBox="1"/>
          <p:nvPr/>
        </p:nvSpPr>
        <p:spPr>
          <a:xfrm>
            <a:off x="-3368811" y="5756612"/>
            <a:ext cx="11085507" cy="872074"/>
          </a:xfrm>
          <a:prstGeom prst="rect">
            <a:avLst/>
          </a:prstGeom>
        </p:spPr>
        <p:txBody>
          <a:bodyPr lIns="0" tIns="0" rIns="0" bIns="0" rtlCol="0" anchor="t">
            <a:spAutoFit/>
          </a:bodyPr>
          <a:lstStyle/>
          <a:p>
            <a:pPr algn="r">
              <a:lnSpc>
                <a:spcPts val="7057"/>
              </a:lnSpc>
              <a:spcBef>
                <a:spcPct val="0"/>
              </a:spcBef>
            </a:pPr>
            <a:r>
              <a:rPr lang="en-US" sz="5041">
                <a:solidFill>
                  <a:srgbClr val="000000"/>
                </a:solidFill>
                <a:latin typeface="Aileron Regular Bold"/>
              </a:rPr>
              <a:t>Catherine Smyth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8804525" y="8221071"/>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grpSp>
        <p:nvGrpSpPr>
          <p:cNvPr id="5" name="Group 5"/>
          <p:cNvGrpSpPr>
            <a:grpSpLocks noChangeAspect="1"/>
          </p:cNvGrpSpPr>
          <p:nvPr/>
        </p:nvGrpSpPr>
        <p:grpSpPr>
          <a:xfrm>
            <a:off x="12179939" y="7474783"/>
            <a:ext cx="6750827" cy="6750827"/>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pic>
        <p:nvPicPr>
          <p:cNvPr id="9" name="Picture 9"/>
          <p:cNvPicPr>
            <a:picLocks noChangeAspect="1"/>
          </p:cNvPicPr>
          <p:nvPr/>
        </p:nvPicPr>
        <p:blipFill>
          <a:blip r:embed="rId4"/>
          <a:srcRect/>
          <a:stretch>
            <a:fillRect/>
          </a:stretch>
        </p:blipFill>
        <p:spPr>
          <a:xfrm>
            <a:off x="155450" y="9014453"/>
            <a:ext cx="873250" cy="1272547"/>
          </a:xfrm>
          <a:prstGeom prst="rect">
            <a:avLst/>
          </a:prstGeom>
        </p:spPr>
      </p:pic>
      <p:sp>
        <p:nvSpPr>
          <p:cNvPr id="10" name="TextBox 10"/>
          <p:cNvSpPr txBox="1"/>
          <p:nvPr/>
        </p:nvSpPr>
        <p:spPr>
          <a:xfrm>
            <a:off x="1332535" y="369856"/>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Music</a:t>
            </a:r>
          </a:p>
        </p:txBody>
      </p:sp>
      <p:sp>
        <p:nvSpPr>
          <p:cNvPr id="11" name="TextBox 11"/>
          <p:cNvSpPr txBox="1"/>
          <p:nvPr/>
        </p:nvSpPr>
        <p:spPr>
          <a:xfrm>
            <a:off x="1028700" y="2197601"/>
            <a:ext cx="7289368" cy="9006183"/>
          </a:xfrm>
          <a:prstGeom prst="rect">
            <a:avLst/>
          </a:prstGeom>
        </p:spPr>
        <p:txBody>
          <a:bodyPr lIns="0" tIns="0" rIns="0" bIns="0" rtlCol="0" anchor="t">
            <a:spAutoFit/>
          </a:bodyPr>
          <a:lstStyle/>
          <a:p>
            <a:pPr marL="1165854" lvl="1" indent="-582927">
              <a:lnSpc>
                <a:spcPts val="7019"/>
              </a:lnSpc>
              <a:buFont typeface="Arial"/>
              <a:buChar char="•"/>
            </a:pPr>
            <a:r>
              <a:rPr lang="en-US" sz="5399" dirty="0">
                <a:solidFill>
                  <a:srgbClr val="000000"/>
                </a:solidFill>
                <a:latin typeface="Aileron Regular Bold"/>
              </a:rPr>
              <a:t>Musical</a:t>
            </a:r>
          </a:p>
          <a:p>
            <a:pPr marL="1165854" lvl="1" indent="-582927">
              <a:lnSpc>
                <a:spcPts val="7019"/>
              </a:lnSpc>
              <a:buFont typeface="Arial"/>
              <a:buChar char="•"/>
            </a:pPr>
            <a:r>
              <a:rPr lang="en-US" sz="5399" dirty="0">
                <a:solidFill>
                  <a:srgbClr val="000000"/>
                </a:solidFill>
                <a:latin typeface="Arimo Bold"/>
              </a:rPr>
              <a:t>Choir </a:t>
            </a:r>
          </a:p>
          <a:p>
            <a:pPr marL="1165854" lvl="1" indent="-582927">
              <a:lnSpc>
                <a:spcPts val="7019"/>
              </a:lnSpc>
              <a:buFont typeface="Arial"/>
              <a:buChar char="•"/>
            </a:pPr>
            <a:r>
              <a:rPr lang="en-US" sz="5399" dirty="0">
                <a:solidFill>
                  <a:srgbClr val="000000"/>
                </a:solidFill>
                <a:latin typeface="Arimo Bold"/>
              </a:rPr>
              <a:t>Orchestra</a:t>
            </a:r>
          </a:p>
          <a:p>
            <a:pPr marL="1165854" lvl="1" indent="-582927">
              <a:lnSpc>
                <a:spcPts val="7019"/>
              </a:lnSpc>
              <a:buFont typeface="Arial"/>
              <a:buChar char="•"/>
            </a:pPr>
            <a:r>
              <a:rPr lang="en-US" sz="5399" dirty="0">
                <a:solidFill>
                  <a:srgbClr val="000000"/>
                </a:solidFill>
                <a:latin typeface="Arimo Bold"/>
              </a:rPr>
              <a:t>Lessons in various instruments</a:t>
            </a:r>
          </a:p>
          <a:p>
            <a:pPr marL="1165854" lvl="1" indent="-582927">
              <a:lnSpc>
                <a:spcPts val="7019"/>
              </a:lnSpc>
              <a:buFont typeface="Arial"/>
              <a:buChar char="•"/>
            </a:pPr>
            <a:r>
              <a:rPr lang="en-US" sz="5399" dirty="0">
                <a:solidFill>
                  <a:srgbClr val="000000"/>
                </a:solidFill>
                <a:latin typeface="Arimo Bold"/>
              </a:rPr>
              <a:t>Percussion workshops</a:t>
            </a:r>
          </a:p>
          <a:p>
            <a:pPr>
              <a:lnSpc>
                <a:spcPts val="7019"/>
              </a:lnSpc>
            </a:pPr>
            <a:endParaRPr lang="en-US" sz="5399" dirty="0">
              <a:solidFill>
                <a:srgbClr val="000000"/>
              </a:solidFill>
              <a:latin typeface="Arimo Bold"/>
            </a:endParaRPr>
          </a:p>
          <a:p>
            <a:pPr>
              <a:lnSpc>
                <a:spcPts val="8032"/>
              </a:lnSpc>
            </a:pPr>
            <a:endParaRPr lang="en-US" sz="5399" dirty="0">
              <a:solidFill>
                <a:srgbClr val="000000"/>
              </a:solidFill>
              <a:latin typeface="Arimo Bold"/>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341" y="571500"/>
            <a:ext cx="7283597" cy="548798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2179939" y="834704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sp>
        <p:nvSpPr>
          <p:cNvPr id="5" name="TextBox 5"/>
          <p:cNvSpPr txBox="1"/>
          <p:nvPr/>
        </p:nvSpPr>
        <p:spPr>
          <a:xfrm>
            <a:off x="642766" y="2760683"/>
            <a:ext cx="17645234" cy="5586363"/>
          </a:xfrm>
          <a:prstGeom prst="rect">
            <a:avLst/>
          </a:prstGeom>
        </p:spPr>
        <p:txBody>
          <a:bodyPr lIns="0" tIns="0" rIns="0" bIns="0" rtlCol="0" anchor="t">
            <a:spAutoFit/>
          </a:bodyPr>
          <a:lstStyle/>
          <a:p>
            <a:pPr>
              <a:lnSpc>
                <a:spcPts val="6342"/>
              </a:lnSpc>
              <a:spcBef>
                <a:spcPct val="0"/>
              </a:spcBef>
            </a:pPr>
            <a:r>
              <a:rPr lang="en-US" sz="4878">
                <a:solidFill>
                  <a:srgbClr val="000000"/>
                </a:solidFill>
                <a:latin typeface="Aileron Regular Bold"/>
              </a:rPr>
              <a:t>There is some additional expenditure associated with the Transition Year programme.</a:t>
            </a:r>
          </a:p>
          <a:p>
            <a:pPr>
              <a:lnSpc>
                <a:spcPts val="6342"/>
              </a:lnSpc>
              <a:spcBef>
                <a:spcPct val="0"/>
              </a:spcBef>
            </a:pPr>
            <a:endParaRPr lang="en-US" sz="4878">
              <a:solidFill>
                <a:srgbClr val="000000"/>
              </a:solidFill>
              <a:latin typeface="Aileron Regular Bold"/>
            </a:endParaRPr>
          </a:p>
          <a:p>
            <a:pPr>
              <a:lnSpc>
                <a:spcPts val="6342"/>
              </a:lnSpc>
              <a:spcBef>
                <a:spcPct val="0"/>
              </a:spcBef>
            </a:pPr>
            <a:r>
              <a:rPr lang="en-US" sz="4878">
                <a:solidFill>
                  <a:srgbClr val="000000"/>
                </a:solidFill>
                <a:latin typeface="Aileron Regular"/>
              </a:rPr>
              <a:t>Modules delivered by people who work in the discipline</a:t>
            </a:r>
          </a:p>
          <a:p>
            <a:pPr>
              <a:lnSpc>
                <a:spcPts val="6342"/>
              </a:lnSpc>
              <a:spcBef>
                <a:spcPct val="0"/>
              </a:spcBef>
            </a:pPr>
            <a:r>
              <a:rPr lang="en-US" sz="4878">
                <a:solidFill>
                  <a:srgbClr val="000000"/>
                </a:solidFill>
                <a:latin typeface="Aileron Regular"/>
              </a:rPr>
              <a:t>Nature of the activity necessitates it taking place outside the school. The School strives to minimise expense by delivering as many modules as possible in-house.</a:t>
            </a:r>
          </a:p>
        </p:txBody>
      </p:sp>
      <p:pic>
        <p:nvPicPr>
          <p:cNvPr id="6" name="Picture 6"/>
          <p:cNvPicPr>
            <a:picLocks noChangeAspect="1"/>
          </p:cNvPicPr>
          <p:nvPr/>
        </p:nvPicPr>
        <p:blipFill>
          <a:blip r:embed="rId4"/>
          <a:srcRect/>
          <a:stretch>
            <a:fillRect/>
          </a:stretch>
        </p:blipFill>
        <p:spPr>
          <a:xfrm>
            <a:off x="17259300" y="0"/>
            <a:ext cx="873250" cy="1272547"/>
          </a:xfrm>
          <a:prstGeom prst="rect">
            <a:avLst/>
          </a:prstGeom>
        </p:spPr>
      </p:pic>
      <p:sp>
        <p:nvSpPr>
          <p:cNvPr id="7" name="TextBox 7"/>
          <p:cNvSpPr txBox="1"/>
          <p:nvPr/>
        </p:nvSpPr>
        <p:spPr>
          <a:xfrm>
            <a:off x="1693117" y="369856"/>
            <a:ext cx="14222817" cy="1245504"/>
          </a:xfrm>
          <a:prstGeom prst="rect">
            <a:avLst/>
          </a:prstGeom>
        </p:spPr>
        <p:txBody>
          <a:bodyPr lIns="0" tIns="0" rIns="0" bIns="0" rtlCol="0" anchor="t">
            <a:spAutoFit/>
          </a:bodyPr>
          <a:lstStyle/>
          <a:p>
            <a:pPr algn="ctr">
              <a:lnSpc>
                <a:spcPts val="9982"/>
              </a:lnSpc>
            </a:pPr>
            <a:r>
              <a:rPr lang="en-US" sz="7678">
                <a:solidFill>
                  <a:srgbClr val="000000"/>
                </a:solidFill>
                <a:latin typeface="Aileron Regular Bold"/>
              </a:rPr>
              <a:t>Cost of the programme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DB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2179939" y="834704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738926" y="2014749"/>
            <a:ext cx="17120645" cy="7171057"/>
          </a:xfrm>
          <a:prstGeom prst="rect">
            <a:avLst/>
          </a:prstGeom>
        </p:spPr>
        <p:txBody>
          <a:bodyPr lIns="0" tIns="0" rIns="0" bIns="0" rtlCol="0" anchor="t">
            <a:spAutoFit/>
          </a:bodyPr>
          <a:lstStyle/>
          <a:p>
            <a:pPr algn="ctr">
              <a:lnSpc>
                <a:spcPts val="6369"/>
              </a:lnSpc>
            </a:pPr>
            <a:r>
              <a:rPr lang="en-US" sz="4549">
                <a:solidFill>
                  <a:srgbClr val="FFFFFF"/>
                </a:solidFill>
                <a:latin typeface="Aileron Regular Bold Italics"/>
              </a:rPr>
              <a:t>"I really enjoyed my time in Transition Year. Throughout the year, I had loads of different experiences which helped me to choose what subjects I wanted to do in Senior Cycle. My work with my mini-company , gave me a huge interest in business, which is now something that I plan to pursue in College. Transition year helped to develop new skills and find new passions."</a:t>
            </a:r>
          </a:p>
          <a:p>
            <a:pPr algn="ctr">
              <a:lnSpc>
                <a:spcPts val="6369"/>
              </a:lnSpc>
            </a:pPr>
            <a:endParaRPr lang="en-US" sz="4549">
              <a:solidFill>
                <a:srgbClr val="FFFFFF"/>
              </a:solidFill>
              <a:latin typeface="Aileron Regular Bold Italics"/>
            </a:endParaRPr>
          </a:p>
          <a:p>
            <a:pPr algn="ctr">
              <a:lnSpc>
                <a:spcPts val="6369"/>
              </a:lnSpc>
            </a:pPr>
            <a:r>
              <a:rPr lang="en-US" sz="4549">
                <a:solidFill>
                  <a:srgbClr val="FFFFFF"/>
                </a:solidFill>
                <a:latin typeface="Aileron Regular Bold Italics"/>
              </a:rPr>
              <a:t>Séan Treacy, TY 2019 - 2020</a:t>
            </a:r>
          </a:p>
        </p:txBody>
      </p:sp>
      <p:pic>
        <p:nvPicPr>
          <p:cNvPr id="6" name="Picture 6"/>
          <p:cNvPicPr>
            <a:picLocks noChangeAspect="1"/>
          </p:cNvPicPr>
          <p:nvPr/>
        </p:nvPicPr>
        <p:blipFill>
          <a:blip r:embed="rId4"/>
          <a:srcRect/>
          <a:stretch>
            <a:fillRect/>
          </a:stretch>
        </p:blipFill>
        <p:spPr>
          <a:xfrm>
            <a:off x="440529" y="8485621"/>
            <a:ext cx="3184125" cy="1545358"/>
          </a:xfrm>
          <a:prstGeom prst="rect">
            <a:avLst/>
          </a:prstGeom>
        </p:spPr>
      </p:pic>
      <p:sp>
        <p:nvSpPr>
          <p:cNvPr id="7" name="TextBox 7"/>
          <p:cNvSpPr txBox="1"/>
          <p:nvPr/>
        </p:nvSpPr>
        <p:spPr>
          <a:xfrm>
            <a:off x="2032591" y="369856"/>
            <a:ext cx="14222817" cy="1245504"/>
          </a:xfrm>
          <a:prstGeom prst="rect">
            <a:avLst/>
          </a:prstGeom>
        </p:spPr>
        <p:txBody>
          <a:bodyPr lIns="0" tIns="0" rIns="0" bIns="0" rtlCol="0" anchor="t">
            <a:spAutoFit/>
          </a:bodyPr>
          <a:lstStyle/>
          <a:p>
            <a:pPr algn="ctr">
              <a:lnSpc>
                <a:spcPts val="9982"/>
              </a:lnSpc>
            </a:pPr>
            <a:r>
              <a:rPr lang="en-US" sz="7678">
                <a:solidFill>
                  <a:srgbClr val="FFFFFF"/>
                </a:solidFill>
                <a:latin typeface="Aileron Regular Bold"/>
              </a:rPr>
              <a:t>TESTIMONIALS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8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2179939" y="834704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779000" y="2014749"/>
            <a:ext cx="16729999" cy="7155805"/>
          </a:xfrm>
          <a:prstGeom prst="rect">
            <a:avLst/>
          </a:prstGeom>
        </p:spPr>
        <p:txBody>
          <a:bodyPr lIns="0" tIns="0" rIns="0" bIns="0" rtlCol="0" anchor="t">
            <a:spAutoFit/>
          </a:bodyPr>
          <a:lstStyle/>
          <a:p>
            <a:pPr algn="ctr">
              <a:lnSpc>
                <a:spcPts val="6229"/>
              </a:lnSpc>
            </a:pPr>
            <a:r>
              <a:rPr lang="en-US" sz="4449" dirty="0">
                <a:solidFill>
                  <a:srgbClr val="FFFFFF"/>
                </a:solidFill>
                <a:latin typeface="Aileron Regular Bold Italics"/>
              </a:rPr>
              <a:t>"I really enjoyed my time in Transition Year. Throughout the year, I had loads of different experiences which helped me to choose what subjects I wanted to do in Senior Cycle. My </a:t>
            </a:r>
            <a:r>
              <a:rPr lang="en-US" sz="4449" dirty="0" smtClean="0">
                <a:solidFill>
                  <a:srgbClr val="FFFFFF"/>
                </a:solidFill>
                <a:latin typeface="Aileron Regular Bold Italics"/>
              </a:rPr>
              <a:t> student enterprise project </a:t>
            </a:r>
            <a:r>
              <a:rPr lang="en-US" sz="4449" dirty="0">
                <a:solidFill>
                  <a:srgbClr val="FFFFFF"/>
                </a:solidFill>
                <a:latin typeface="Aileron Regular Bold Italics"/>
              </a:rPr>
              <a:t>, gave me a huge interest in </a:t>
            </a:r>
            <a:r>
              <a:rPr lang="en-US" sz="4449" dirty="0" smtClean="0">
                <a:solidFill>
                  <a:srgbClr val="FFFFFF"/>
                </a:solidFill>
                <a:latin typeface="Aileron Regular Bold Italics"/>
              </a:rPr>
              <a:t>business. I also had the opportunity to do a TY engineering workshop with the ESB under the STEPS </a:t>
            </a:r>
            <a:r>
              <a:rPr lang="en-US" sz="4449" dirty="0" err="1" smtClean="0">
                <a:solidFill>
                  <a:srgbClr val="FFFFFF"/>
                </a:solidFill>
                <a:latin typeface="Aileron Regular Bold Italics"/>
              </a:rPr>
              <a:t>programme</a:t>
            </a:r>
            <a:r>
              <a:rPr lang="en-US" sz="4449" dirty="0" smtClean="0">
                <a:solidFill>
                  <a:srgbClr val="FFFFFF"/>
                </a:solidFill>
                <a:latin typeface="Aileron Regular Bold Italics"/>
              </a:rPr>
              <a:t>. </a:t>
            </a:r>
            <a:r>
              <a:rPr lang="en-US" sz="4449" dirty="0">
                <a:solidFill>
                  <a:srgbClr val="FFFFFF"/>
                </a:solidFill>
                <a:latin typeface="Aileron Regular Bold Italics"/>
              </a:rPr>
              <a:t>Transition year helped to develop new skills and find new passions."</a:t>
            </a:r>
          </a:p>
          <a:p>
            <a:pPr algn="ctr">
              <a:lnSpc>
                <a:spcPts val="6229"/>
              </a:lnSpc>
            </a:pPr>
            <a:endParaRPr lang="en-US" sz="4449" dirty="0">
              <a:solidFill>
                <a:srgbClr val="FFFFFF"/>
              </a:solidFill>
              <a:latin typeface="Aileron Regular Bold Italics"/>
            </a:endParaRPr>
          </a:p>
          <a:p>
            <a:pPr algn="ctr">
              <a:lnSpc>
                <a:spcPts val="6229"/>
              </a:lnSpc>
            </a:pPr>
            <a:r>
              <a:rPr lang="en-US" sz="4449" dirty="0">
                <a:solidFill>
                  <a:srgbClr val="FFFFFF"/>
                </a:solidFill>
                <a:latin typeface="Aileron Regular Bold Italics"/>
              </a:rPr>
              <a:t>Josh Powell, TY 2021 - 2022</a:t>
            </a:r>
          </a:p>
        </p:txBody>
      </p:sp>
      <p:pic>
        <p:nvPicPr>
          <p:cNvPr id="6" name="Picture 6"/>
          <p:cNvPicPr>
            <a:picLocks noChangeAspect="1"/>
          </p:cNvPicPr>
          <p:nvPr/>
        </p:nvPicPr>
        <p:blipFill>
          <a:blip r:embed="rId4"/>
          <a:srcRect/>
          <a:stretch>
            <a:fillRect/>
          </a:stretch>
        </p:blipFill>
        <p:spPr>
          <a:xfrm>
            <a:off x="440529" y="8485621"/>
            <a:ext cx="3184125" cy="1545358"/>
          </a:xfrm>
          <a:prstGeom prst="rect">
            <a:avLst/>
          </a:prstGeom>
        </p:spPr>
      </p:pic>
      <p:sp>
        <p:nvSpPr>
          <p:cNvPr id="7" name="TextBox 7"/>
          <p:cNvSpPr txBox="1"/>
          <p:nvPr/>
        </p:nvSpPr>
        <p:spPr>
          <a:xfrm>
            <a:off x="2032591" y="369856"/>
            <a:ext cx="14222817" cy="1245504"/>
          </a:xfrm>
          <a:prstGeom prst="rect">
            <a:avLst/>
          </a:prstGeom>
        </p:spPr>
        <p:txBody>
          <a:bodyPr lIns="0" tIns="0" rIns="0" bIns="0" rtlCol="0" anchor="t">
            <a:spAutoFit/>
          </a:bodyPr>
          <a:lstStyle/>
          <a:p>
            <a:pPr algn="ctr">
              <a:lnSpc>
                <a:spcPts val="9982"/>
              </a:lnSpc>
            </a:pPr>
            <a:r>
              <a:rPr lang="en-US" sz="7678">
                <a:solidFill>
                  <a:srgbClr val="FFFFFF"/>
                </a:solidFill>
                <a:latin typeface="Aileron Regular Bold"/>
              </a:rPr>
              <a:t>TESTIMONIALS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B0F3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2179939" y="834704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1230534" y="2352572"/>
            <a:ext cx="15826933" cy="5632083"/>
          </a:xfrm>
          <a:prstGeom prst="rect">
            <a:avLst/>
          </a:prstGeom>
        </p:spPr>
        <p:txBody>
          <a:bodyPr lIns="0" tIns="0" rIns="0" bIns="0" rtlCol="0" anchor="t">
            <a:spAutoFit/>
          </a:bodyPr>
          <a:lstStyle/>
          <a:p>
            <a:pPr algn="ctr">
              <a:lnSpc>
                <a:spcPts val="5562"/>
              </a:lnSpc>
              <a:spcBef>
                <a:spcPct val="0"/>
              </a:spcBef>
            </a:pPr>
            <a:r>
              <a:rPr lang="en-US" sz="4278">
                <a:solidFill>
                  <a:srgbClr val="FFFFFF"/>
                </a:solidFill>
                <a:latin typeface="Aileron Regular Bold Italics"/>
              </a:rPr>
              <a:t>"Transition Year for me was a great learning experience and I am so glad that I did it. There is something for everyone in Transition Year and so much to get involved in and you will see the rewards if you get involved in as much as you can. My highlight of the year was being involved in the Angus Beef Competition."</a:t>
            </a:r>
          </a:p>
          <a:p>
            <a:pPr algn="ctr">
              <a:lnSpc>
                <a:spcPts val="5562"/>
              </a:lnSpc>
              <a:spcBef>
                <a:spcPct val="0"/>
              </a:spcBef>
            </a:pPr>
            <a:endParaRPr lang="en-US" sz="4278">
              <a:solidFill>
                <a:srgbClr val="FFFFFF"/>
              </a:solidFill>
              <a:latin typeface="Aileron Regular Bold Italics"/>
            </a:endParaRPr>
          </a:p>
          <a:p>
            <a:pPr algn="ctr">
              <a:lnSpc>
                <a:spcPts val="5562"/>
              </a:lnSpc>
              <a:spcBef>
                <a:spcPct val="0"/>
              </a:spcBef>
            </a:pPr>
            <a:r>
              <a:rPr lang="en-US" sz="4278">
                <a:solidFill>
                  <a:srgbClr val="FFFFFF"/>
                </a:solidFill>
                <a:latin typeface="Aileron Regular Bold Italics"/>
              </a:rPr>
              <a:t>Colm Lynam, TY 2021 - 2022</a:t>
            </a:r>
          </a:p>
        </p:txBody>
      </p:sp>
      <p:pic>
        <p:nvPicPr>
          <p:cNvPr id="6" name="Picture 6"/>
          <p:cNvPicPr>
            <a:picLocks noChangeAspect="1"/>
          </p:cNvPicPr>
          <p:nvPr/>
        </p:nvPicPr>
        <p:blipFill>
          <a:blip r:embed="rId4"/>
          <a:srcRect/>
          <a:stretch>
            <a:fillRect/>
          </a:stretch>
        </p:blipFill>
        <p:spPr>
          <a:xfrm>
            <a:off x="440529" y="8485621"/>
            <a:ext cx="3184125" cy="1545358"/>
          </a:xfrm>
          <a:prstGeom prst="rect">
            <a:avLst/>
          </a:prstGeom>
        </p:spPr>
      </p:pic>
      <p:sp>
        <p:nvSpPr>
          <p:cNvPr id="7" name="TextBox 7"/>
          <p:cNvSpPr txBox="1"/>
          <p:nvPr/>
        </p:nvSpPr>
        <p:spPr>
          <a:xfrm>
            <a:off x="2032591" y="369856"/>
            <a:ext cx="14222817" cy="1245504"/>
          </a:xfrm>
          <a:prstGeom prst="rect">
            <a:avLst/>
          </a:prstGeom>
        </p:spPr>
        <p:txBody>
          <a:bodyPr lIns="0" tIns="0" rIns="0" bIns="0" rtlCol="0" anchor="t">
            <a:spAutoFit/>
          </a:bodyPr>
          <a:lstStyle/>
          <a:p>
            <a:pPr algn="ctr">
              <a:lnSpc>
                <a:spcPts val="9982"/>
              </a:lnSpc>
            </a:pPr>
            <a:r>
              <a:rPr lang="en-US" sz="7678">
                <a:solidFill>
                  <a:srgbClr val="FFFFFF"/>
                </a:solidFill>
                <a:latin typeface="Aileron Regular Bold"/>
              </a:rPr>
              <a:t>TESTIMONIALS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04525" y="-338781"/>
            <a:ext cx="2738978" cy="2738978"/>
          </a:xfrm>
          <a:prstGeom prst="rect">
            <a:avLst/>
          </a:prstGeom>
        </p:spPr>
      </p:pic>
      <p:grpSp>
        <p:nvGrpSpPr>
          <p:cNvPr id="3" name="Group 3"/>
          <p:cNvGrpSpPr>
            <a:grpSpLocks noChangeAspect="1"/>
          </p:cNvGrpSpPr>
          <p:nvPr/>
        </p:nvGrpSpPr>
        <p:grpSpPr>
          <a:xfrm>
            <a:off x="12179939" y="8347046"/>
            <a:ext cx="6750827" cy="6750827"/>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5" name="TextBox 5"/>
          <p:cNvSpPr txBox="1"/>
          <p:nvPr/>
        </p:nvSpPr>
        <p:spPr>
          <a:xfrm>
            <a:off x="2032591" y="369856"/>
            <a:ext cx="14222817" cy="1245504"/>
          </a:xfrm>
          <a:prstGeom prst="rect">
            <a:avLst/>
          </a:prstGeom>
        </p:spPr>
        <p:txBody>
          <a:bodyPr lIns="0" tIns="0" rIns="0" bIns="0" rtlCol="0" anchor="t">
            <a:spAutoFit/>
          </a:bodyPr>
          <a:lstStyle/>
          <a:p>
            <a:pPr algn="ctr">
              <a:lnSpc>
                <a:spcPts val="9982"/>
              </a:lnSpc>
            </a:pPr>
            <a:r>
              <a:rPr lang="en-US" sz="7678">
                <a:solidFill>
                  <a:srgbClr val="000000"/>
                </a:solidFill>
                <a:latin typeface="Aileron Regular Bold"/>
              </a:rPr>
              <a:t>PHOTOS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0" y="2476500"/>
            <a:ext cx="5105400" cy="38290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2476500"/>
            <a:ext cx="3171825" cy="42291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841067" cy="38481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924300"/>
            <a:ext cx="6028267" cy="33909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6286500"/>
            <a:ext cx="5938234" cy="334025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0" y="3848100"/>
            <a:ext cx="4867275" cy="281940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6667500"/>
            <a:ext cx="3543300" cy="36195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34" y="6866456"/>
            <a:ext cx="6114834" cy="3439594"/>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200" y="-19855"/>
            <a:ext cx="5257800" cy="3943350"/>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5000" y="6210300"/>
            <a:ext cx="2971800" cy="39624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1000" y="-531327"/>
            <a:ext cx="6319234" cy="363714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sp>
        <p:nvSpPr>
          <p:cNvPr id="3" name="TextBox 3"/>
          <p:cNvSpPr txBox="1"/>
          <p:nvPr/>
        </p:nvSpPr>
        <p:spPr>
          <a:xfrm>
            <a:off x="2032591" y="369856"/>
            <a:ext cx="14222817" cy="1245504"/>
          </a:xfrm>
          <a:prstGeom prst="rect">
            <a:avLst/>
          </a:prstGeom>
        </p:spPr>
        <p:txBody>
          <a:bodyPr lIns="0" tIns="0" rIns="0" bIns="0" rtlCol="0" anchor="t">
            <a:spAutoFit/>
          </a:bodyPr>
          <a:lstStyle/>
          <a:p>
            <a:pPr algn="ctr">
              <a:lnSpc>
                <a:spcPts val="9982"/>
              </a:lnSpc>
            </a:pPr>
            <a:r>
              <a:rPr lang="en-US" sz="7678">
                <a:solidFill>
                  <a:srgbClr val="000000"/>
                </a:solidFill>
                <a:latin typeface="Aileron Regular Bold"/>
              </a:rPr>
              <a:t>PHOTOS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3" y="0"/>
            <a:ext cx="3920544" cy="5227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0"/>
            <a:ext cx="6756400" cy="50673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4200" y="-114300"/>
            <a:ext cx="6908800" cy="5181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14900"/>
            <a:ext cx="7315200" cy="5486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4914900"/>
            <a:ext cx="6858000" cy="53721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96800" y="4879483"/>
            <a:ext cx="5410200" cy="5410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Walled Garden</a:t>
            </a:r>
            <a:endParaRPr lang="en-IE" dirty="0"/>
          </a:p>
        </p:txBody>
      </p:sp>
      <p:pic>
        <p:nvPicPr>
          <p:cNvPr id="5" name="VID-20220330-WA000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1" y="665798"/>
            <a:ext cx="14791454" cy="8135301"/>
          </a:xfrm>
        </p:spPr>
      </p:pic>
      <p:sp>
        <p:nvSpPr>
          <p:cNvPr id="4" name="Text Placeholder 3"/>
          <p:cNvSpPr>
            <a:spLocks noGrp="1"/>
          </p:cNvSpPr>
          <p:nvPr>
            <p:ph type="body" sz="half" idx="2"/>
          </p:nvPr>
        </p:nvSpPr>
        <p:spPr/>
        <p:txBody>
          <a:bodyPr/>
          <a:lstStyle/>
          <a:p>
            <a:endParaRPr lang="en-IE" dirty="0"/>
          </a:p>
        </p:txBody>
      </p:sp>
    </p:spTree>
    <p:extLst>
      <p:ext uri="{BB962C8B-B14F-4D97-AF65-F5344CB8AC3E}">
        <p14:creationId xmlns:p14="http://schemas.microsoft.com/office/powerpoint/2010/main" val="3341518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Walled Garden</a:t>
            </a:r>
            <a:endParaRPr lang="en-IE" dirty="0"/>
          </a:p>
        </p:txBody>
      </p:sp>
      <p:pic>
        <p:nvPicPr>
          <p:cNvPr id="4" name="VID-20220330-WA0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54295" y="1562100"/>
            <a:ext cx="14465009" cy="7955198"/>
          </a:xfrm>
        </p:spPr>
      </p:pic>
    </p:spTree>
    <p:extLst>
      <p:ext uri="{BB962C8B-B14F-4D97-AF65-F5344CB8AC3E}">
        <p14:creationId xmlns:p14="http://schemas.microsoft.com/office/powerpoint/2010/main" val="22814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3145" y="2591980"/>
            <a:ext cx="6221710" cy="3019596"/>
          </a:xfrm>
          <a:prstGeom prst="rect">
            <a:avLst/>
          </a:prstGeom>
        </p:spPr>
      </p:pic>
      <p:sp>
        <p:nvSpPr>
          <p:cNvPr id="3" name="TextBox 3"/>
          <p:cNvSpPr txBox="1"/>
          <p:nvPr/>
        </p:nvSpPr>
        <p:spPr>
          <a:xfrm>
            <a:off x="2026543" y="6355562"/>
            <a:ext cx="14234915" cy="2729231"/>
          </a:xfrm>
          <a:prstGeom prst="rect">
            <a:avLst/>
          </a:prstGeom>
        </p:spPr>
        <p:txBody>
          <a:bodyPr lIns="0" tIns="0" rIns="0" bIns="0" rtlCol="0" anchor="t">
            <a:spAutoFit/>
          </a:bodyPr>
          <a:lstStyle/>
          <a:p>
            <a:pPr algn="ctr">
              <a:lnSpc>
                <a:spcPts val="7629"/>
              </a:lnSpc>
            </a:pPr>
            <a:r>
              <a:rPr lang="en-US" sz="5449">
                <a:solidFill>
                  <a:srgbClr val="FFFFFF"/>
                </a:solidFill>
                <a:latin typeface="Aileron Regular"/>
              </a:rPr>
              <a:t>Cisterican College Transition Year Programme</a:t>
            </a:r>
          </a:p>
          <a:p>
            <a:pPr algn="ctr">
              <a:lnSpc>
                <a:spcPts val="7629"/>
              </a:lnSpc>
            </a:pPr>
            <a:r>
              <a:rPr lang="en-US" sz="5449">
                <a:solidFill>
                  <a:srgbClr val="FFFFFF"/>
                </a:solidFill>
                <a:latin typeface="Aileron Regular Italics"/>
              </a:rPr>
              <a:t>A Year to grow</a:t>
            </a:r>
          </a:p>
          <a:p>
            <a:pPr algn="ctr">
              <a:lnSpc>
                <a:spcPts val="6509"/>
              </a:lnSpc>
            </a:pPr>
            <a:r>
              <a:rPr lang="en-US" sz="4649">
                <a:solidFill>
                  <a:srgbClr val="FFCC4D"/>
                </a:solidFill>
                <a:latin typeface="Aileron Regular Italics"/>
              </a:rPr>
              <a:t>We wish you all of the best with your choice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4102" y="9064964"/>
            <a:ext cx="2083898" cy="2083898"/>
          </a:xfrm>
          <a:prstGeom prst="rect">
            <a:avLst/>
          </a:prstGeom>
        </p:spPr>
      </p:pic>
      <p:grpSp>
        <p:nvGrpSpPr>
          <p:cNvPr id="3" name="Group 3"/>
          <p:cNvGrpSpPr/>
          <p:nvPr/>
        </p:nvGrpSpPr>
        <p:grpSpPr>
          <a:xfrm>
            <a:off x="10400058" y="0"/>
            <a:ext cx="7887942" cy="10287000"/>
            <a:chOff x="0" y="0"/>
            <a:chExt cx="2877543" cy="3752725"/>
          </a:xfrm>
        </p:grpSpPr>
        <p:sp>
          <p:nvSpPr>
            <p:cNvPr id="4" name="Freeform 4"/>
            <p:cNvSpPr/>
            <p:nvPr/>
          </p:nvSpPr>
          <p:spPr>
            <a:xfrm>
              <a:off x="0" y="0"/>
              <a:ext cx="2877543" cy="3752726"/>
            </a:xfrm>
            <a:custGeom>
              <a:avLst/>
              <a:gdLst/>
              <a:ahLst/>
              <a:cxnLst/>
              <a:rect l="l" t="t" r="r" b="b"/>
              <a:pathLst>
                <a:path w="2877543" h="3752726">
                  <a:moveTo>
                    <a:pt x="0" y="0"/>
                  </a:moveTo>
                  <a:lnTo>
                    <a:pt x="2877543" y="0"/>
                  </a:lnTo>
                  <a:lnTo>
                    <a:pt x="2877543" y="3752726"/>
                  </a:lnTo>
                  <a:lnTo>
                    <a:pt x="0" y="3752726"/>
                  </a:lnTo>
                  <a:close/>
                </a:path>
              </a:pathLst>
            </a:custGeom>
            <a:solidFill>
              <a:srgbClr val="000000"/>
            </a:solidFill>
          </p:spPr>
        </p:sp>
      </p:grpSp>
      <p:grpSp>
        <p:nvGrpSpPr>
          <p:cNvPr id="5" name="Group 5"/>
          <p:cNvGrpSpPr>
            <a:grpSpLocks noChangeAspect="1"/>
          </p:cNvGrpSpPr>
          <p:nvPr/>
        </p:nvGrpSpPr>
        <p:grpSpPr>
          <a:xfrm>
            <a:off x="8202552" y="-2420850"/>
            <a:ext cx="4395012" cy="4395012"/>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pic>
        <p:nvPicPr>
          <p:cNvPr id="7" name="Picture 7"/>
          <p:cNvPicPr>
            <a:picLocks noChangeAspect="1"/>
          </p:cNvPicPr>
          <p:nvPr/>
        </p:nvPicPr>
        <p:blipFill>
          <a:blip r:embed="rId4"/>
          <a:srcRect l="14406" r="14406"/>
          <a:stretch>
            <a:fillRect/>
          </a:stretch>
        </p:blipFill>
        <p:spPr>
          <a:xfrm>
            <a:off x="10593753" y="6749540"/>
            <a:ext cx="3658155" cy="3357373"/>
          </a:xfrm>
          <a:prstGeom prst="rect">
            <a:avLst/>
          </a:prstGeom>
        </p:spPr>
      </p:pic>
      <p:pic>
        <p:nvPicPr>
          <p:cNvPr id="8" name="Picture 8"/>
          <p:cNvPicPr>
            <a:picLocks noChangeAspect="1"/>
          </p:cNvPicPr>
          <p:nvPr/>
        </p:nvPicPr>
        <p:blipFill>
          <a:blip r:embed="rId5"/>
          <a:srcRect l="13680" r="13680"/>
          <a:stretch>
            <a:fillRect/>
          </a:stretch>
        </p:blipFill>
        <p:spPr>
          <a:xfrm>
            <a:off x="14409969" y="6749540"/>
            <a:ext cx="3658155" cy="3357373"/>
          </a:xfrm>
          <a:prstGeom prst="rect">
            <a:avLst/>
          </a:prstGeom>
        </p:spPr>
      </p:pic>
      <p:pic>
        <p:nvPicPr>
          <p:cNvPr id="9" name="Picture 9"/>
          <p:cNvPicPr>
            <a:picLocks noChangeAspect="1"/>
          </p:cNvPicPr>
          <p:nvPr/>
        </p:nvPicPr>
        <p:blipFill>
          <a:blip r:embed="rId6"/>
          <a:srcRect l="10887" r="10887"/>
          <a:stretch>
            <a:fillRect/>
          </a:stretch>
        </p:blipFill>
        <p:spPr>
          <a:xfrm>
            <a:off x="10593753" y="192721"/>
            <a:ext cx="7474371" cy="6369924"/>
          </a:xfrm>
          <a:prstGeom prst="rect">
            <a:avLst/>
          </a:prstGeom>
        </p:spPr>
      </p:pic>
      <p:sp>
        <p:nvSpPr>
          <p:cNvPr id="10" name="TextBox 10"/>
          <p:cNvSpPr txBox="1"/>
          <p:nvPr/>
        </p:nvSpPr>
        <p:spPr>
          <a:xfrm>
            <a:off x="797847" y="614309"/>
            <a:ext cx="7987094" cy="909955"/>
          </a:xfrm>
          <a:prstGeom prst="rect">
            <a:avLst/>
          </a:prstGeom>
        </p:spPr>
        <p:txBody>
          <a:bodyPr lIns="0" tIns="0" rIns="0" bIns="0" rtlCol="0" anchor="t">
            <a:spAutoFit/>
          </a:bodyPr>
          <a:lstStyle/>
          <a:p>
            <a:pPr>
              <a:lnSpc>
                <a:spcPts val="7280"/>
              </a:lnSpc>
            </a:pPr>
            <a:r>
              <a:rPr lang="en-US" sz="5600">
                <a:solidFill>
                  <a:srgbClr val="BB0F33"/>
                </a:solidFill>
                <a:latin typeface="Aileron Regular Bold"/>
              </a:rPr>
              <a:t>One Year Programme</a:t>
            </a:r>
          </a:p>
        </p:txBody>
      </p:sp>
      <p:sp>
        <p:nvSpPr>
          <p:cNvPr id="11" name="TextBox 11"/>
          <p:cNvSpPr txBox="1"/>
          <p:nvPr/>
        </p:nvSpPr>
        <p:spPr>
          <a:xfrm>
            <a:off x="797847" y="-4179222"/>
            <a:ext cx="8754270" cy="4850681"/>
          </a:xfrm>
          <a:prstGeom prst="rect">
            <a:avLst/>
          </a:prstGeom>
        </p:spPr>
        <p:txBody>
          <a:bodyPr lIns="0" tIns="0" rIns="0" bIns="0" rtlCol="0" anchor="t">
            <a:spAutoFit/>
          </a:bodyPr>
          <a:lstStyle/>
          <a:p>
            <a:pPr>
              <a:lnSpc>
                <a:spcPts val="6961"/>
              </a:lnSpc>
            </a:pPr>
            <a:r>
              <a:rPr lang="en-US" sz="3867" dirty="0">
                <a:solidFill>
                  <a:srgbClr val="000000">
                    <a:alpha val="80000"/>
                  </a:srgbClr>
                </a:solidFill>
                <a:latin typeface="Aileron Regular Bold"/>
              </a:rPr>
              <a:t>Facilitates smooth transition from </a:t>
            </a:r>
            <a:r>
              <a:rPr lang="en-US" sz="3867" dirty="0" err="1">
                <a:solidFill>
                  <a:srgbClr val="000000">
                    <a:alpha val="80000"/>
                  </a:srgbClr>
                </a:solidFill>
                <a:latin typeface="Aileron Regular Bold"/>
              </a:rPr>
              <a:t>dependant</a:t>
            </a:r>
            <a:r>
              <a:rPr lang="en-US" sz="3867" dirty="0">
                <a:solidFill>
                  <a:srgbClr val="000000">
                    <a:alpha val="80000"/>
                  </a:srgbClr>
                </a:solidFill>
                <a:latin typeface="Aileron Regular Bold"/>
              </a:rPr>
              <a:t> learning to Independent self-directed learning.</a:t>
            </a:r>
          </a:p>
          <a:p>
            <a:pPr>
              <a:lnSpc>
                <a:spcPts val="6961"/>
              </a:lnSpc>
            </a:pPr>
            <a:endParaRPr lang="en-US" sz="3867" dirty="0">
              <a:solidFill>
                <a:srgbClr val="000000">
                  <a:alpha val="80000"/>
                </a:srgbClr>
              </a:solidFill>
              <a:latin typeface="Aileron Regular Bold"/>
            </a:endParaRPr>
          </a:p>
          <a:p>
            <a:pPr>
              <a:lnSpc>
                <a:spcPts val="6961"/>
              </a:lnSpc>
            </a:pPr>
            <a:endParaRPr lang="en-US" sz="3867" dirty="0">
              <a:solidFill>
                <a:srgbClr val="000000">
                  <a:alpha val="80000"/>
                </a:srgbClr>
              </a:solidFill>
              <a:latin typeface="Aileron Regular Bold"/>
            </a:endParaRPr>
          </a:p>
          <a:p>
            <a:pPr>
              <a:lnSpc>
                <a:spcPts val="3722"/>
              </a:lnSpc>
            </a:pPr>
            <a:endParaRPr lang="en-US" sz="3867" dirty="0">
              <a:solidFill>
                <a:srgbClr val="000000">
                  <a:alpha val="80000"/>
                </a:srgbClr>
              </a:solidFill>
              <a:latin typeface="Aileron Regular Bold"/>
            </a:endParaRPr>
          </a:p>
        </p:txBody>
      </p:sp>
      <p:sp>
        <p:nvSpPr>
          <p:cNvPr id="12" name="TextBox 12"/>
          <p:cNvSpPr txBox="1"/>
          <p:nvPr/>
        </p:nvSpPr>
        <p:spPr>
          <a:xfrm>
            <a:off x="797847" y="5652690"/>
            <a:ext cx="7987094" cy="909955"/>
          </a:xfrm>
          <a:prstGeom prst="rect">
            <a:avLst/>
          </a:prstGeom>
        </p:spPr>
        <p:txBody>
          <a:bodyPr lIns="0" tIns="0" rIns="0" bIns="0" rtlCol="0" anchor="t">
            <a:spAutoFit/>
          </a:bodyPr>
          <a:lstStyle/>
          <a:p>
            <a:pPr>
              <a:lnSpc>
                <a:spcPts val="7280"/>
              </a:lnSpc>
            </a:pPr>
            <a:r>
              <a:rPr lang="en-US" sz="5600">
                <a:solidFill>
                  <a:srgbClr val="BB0F33"/>
                </a:solidFill>
                <a:latin typeface="Aileron Regular Bold"/>
              </a:rPr>
              <a:t>Normal Class Structure</a:t>
            </a:r>
          </a:p>
        </p:txBody>
      </p:sp>
      <p:sp>
        <p:nvSpPr>
          <p:cNvPr id="13" name="TextBox 13"/>
          <p:cNvSpPr txBox="1"/>
          <p:nvPr/>
        </p:nvSpPr>
        <p:spPr>
          <a:xfrm>
            <a:off x="797847" y="6763148"/>
            <a:ext cx="11085507" cy="3244434"/>
          </a:xfrm>
          <a:prstGeom prst="rect">
            <a:avLst/>
          </a:prstGeom>
        </p:spPr>
        <p:txBody>
          <a:bodyPr lIns="0" tIns="0" rIns="0" bIns="0" rtlCol="0" anchor="t">
            <a:spAutoFit/>
          </a:bodyPr>
          <a:lstStyle/>
          <a:p>
            <a:pPr>
              <a:lnSpc>
                <a:spcPts val="6497"/>
              </a:lnSpc>
              <a:spcBef>
                <a:spcPct val="0"/>
              </a:spcBef>
            </a:pPr>
            <a:r>
              <a:rPr lang="en-US" sz="4641">
                <a:solidFill>
                  <a:srgbClr val="000000"/>
                </a:solidFill>
                <a:latin typeface="Aileron Regular Bold"/>
              </a:rPr>
              <a:t>Workshops and activities superimposed on a normal class structure providing full range of subjects</a:t>
            </a:r>
          </a:p>
        </p:txBody>
      </p:sp>
      <p:sp>
        <p:nvSpPr>
          <p:cNvPr id="14" name="TextBox 14"/>
          <p:cNvSpPr txBox="1"/>
          <p:nvPr/>
        </p:nvSpPr>
        <p:spPr>
          <a:xfrm>
            <a:off x="812918" y="1878912"/>
            <a:ext cx="8739200" cy="3253994"/>
          </a:xfrm>
          <a:prstGeom prst="rect">
            <a:avLst/>
          </a:prstGeom>
        </p:spPr>
        <p:txBody>
          <a:bodyPr lIns="0" tIns="0" rIns="0" bIns="0" rtlCol="0" anchor="t">
            <a:spAutoFit/>
          </a:bodyPr>
          <a:lstStyle/>
          <a:p>
            <a:pPr>
              <a:lnSpc>
                <a:spcPts val="6496"/>
              </a:lnSpc>
              <a:spcBef>
                <a:spcPct val="0"/>
              </a:spcBef>
            </a:pPr>
            <a:r>
              <a:rPr lang="en-US" sz="4640">
                <a:solidFill>
                  <a:srgbClr val="000000"/>
                </a:solidFill>
                <a:latin typeface="Raleway Bold"/>
              </a:rPr>
              <a:t>Facilitates smooth transition from dependant learning  to Independent self-directed learning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78356" y="2397106"/>
            <a:ext cx="1926844" cy="1926844"/>
          </a:xfrm>
          <a:prstGeom prst="rect">
            <a:avLst/>
          </a:prstGeom>
        </p:spPr>
      </p:pic>
      <p:grpSp>
        <p:nvGrpSpPr>
          <p:cNvPr id="3" name="Group 3"/>
          <p:cNvGrpSpPr>
            <a:grpSpLocks noChangeAspect="1"/>
          </p:cNvGrpSpPr>
          <p:nvPr/>
        </p:nvGrpSpPr>
        <p:grpSpPr>
          <a:xfrm>
            <a:off x="-3647127" y="4782224"/>
            <a:ext cx="9554074" cy="9554074"/>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pic>
        <p:nvPicPr>
          <p:cNvPr id="5" name="Picture 5"/>
          <p:cNvPicPr>
            <a:picLocks noChangeAspect="1"/>
          </p:cNvPicPr>
          <p:nvPr/>
        </p:nvPicPr>
        <p:blipFill>
          <a:blip r:embed="rId4"/>
          <a:srcRect l="5125" r="5125"/>
          <a:stretch>
            <a:fillRect/>
          </a:stretch>
        </p:blipFill>
        <p:spPr>
          <a:xfrm>
            <a:off x="1028700" y="3021969"/>
            <a:ext cx="8460347" cy="6284453"/>
          </a:xfrm>
          <a:prstGeom prst="rect">
            <a:avLst/>
          </a:prstGeom>
        </p:spPr>
      </p:pic>
      <p:sp>
        <p:nvSpPr>
          <p:cNvPr id="6" name="TextBox 6"/>
          <p:cNvSpPr txBox="1"/>
          <p:nvPr/>
        </p:nvSpPr>
        <p:spPr>
          <a:xfrm>
            <a:off x="1129910" y="1286748"/>
            <a:ext cx="8975290" cy="979805"/>
          </a:xfrm>
          <a:prstGeom prst="rect">
            <a:avLst/>
          </a:prstGeom>
        </p:spPr>
        <p:txBody>
          <a:bodyPr lIns="0" tIns="0" rIns="0" bIns="0" rtlCol="0" anchor="t">
            <a:spAutoFit/>
          </a:bodyPr>
          <a:lstStyle/>
          <a:p>
            <a:pPr>
              <a:lnSpc>
                <a:spcPts val="7929"/>
              </a:lnSpc>
            </a:pPr>
            <a:r>
              <a:rPr lang="en-US" sz="6099">
                <a:solidFill>
                  <a:srgbClr val="000000"/>
                </a:solidFill>
                <a:latin typeface="Aileron Regular Bold"/>
              </a:rPr>
              <a:t>Aims of Transition Year</a:t>
            </a:r>
          </a:p>
        </p:txBody>
      </p:sp>
      <p:sp>
        <p:nvSpPr>
          <p:cNvPr id="7" name="TextBox 7"/>
          <p:cNvSpPr txBox="1"/>
          <p:nvPr/>
        </p:nvSpPr>
        <p:spPr>
          <a:xfrm>
            <a:off x="10105200" y="1316216"/>
            <a:ext cx="7835785" cy="7990206"/>
          </a:xfrm>
          <a:prstGeom prst="rect">
            <a:avLst/>
          </a:prstGeom>
        </p:spPr>
        <p:txBody>
          <a:bodyPr lIns="0" tIns="0" rIns="0" bIns="0" rtlCol="0" anchor="t">
            <a:spAutoFit/>
          </a:bodyPr>
          <a:lstStyle/>
          <a:p>
            <a:pPr marL="820411" lvl="1" indent="-410205">
              <a:lnSpc>
                <a:spcPts val="5319"/>
              </a:lnSpc>
              <a:buFont typeface="Arial"/>
              <a:buChar char="•"/>
            </a:pPr>
            <a:r>
              <a:rPr lang="en-US" sz="3799">
                <a:solidFill>
                  <a:srgbClr val="000000"/>
                </a:solidFill>
                <a:latin typeface="Aileron Regular Bold"/>
              </a:rPr>
              <a:t>Encourage personal development, self-esteem and maturity</a:t>
            </a:r>
          </a:p>
          <a:p>
            <a:pPr marL="820411" lvl="1" indent="-410205">
              <a:lnSpc>
                <a:spcPts val="5319"/>
              </a:lnSpc>
              <a:buFont typeface="Arial"/>
              <a:buChar char="•"/>
            </a:pPr>
            <a:r>
              <a:rPr lang="en-US" sz="3799">
                <a:solidFill>
                  <a:srgbClr val="000000"/>
                </a:solidFill>
                <a:latin typeface="Aileron Regular Bold"/>
              </a:rPr>
              <a:t>Promote maturity in studies making students more independent, self-directed and confident for senior cycle.</a:t>
            </a:r>
          </a:p>
          <a:p>
            <a:pPr marL="820411" lvl="1" indent="-410205">
              <a:lnSpc>
                <a:spcPts val="5319"/>
              </a:lnSpc>
              <a:buFont typeface="Arial"/>
              <a:buChar char="•"/>
            </a:pPr>
            <a:r>
              <a:rPr lang="en-US" sz="3799">
                <a:solidFill>
                  <a:srgbClr val="000000"/>
                </a:solidFill>
                <a:latin typeface="Aileron Regular Bold"/>
              </a:rPr>
              <a:t>Increase the social and personal awareness of students</a:t>
            </a:r>
          </a:p>
          <a:p>
            <a:pPr marL="820411" lvl="1" indent="-410205">
              <a:lnSpc>
                <a:spcPts val="5319"/>
              </a:lnSpc>
              <a:buFont typeface="Arial"/>
              <a:buChar char="•"/>
            </a:pPr>
            <a:r>
              <a:rPr lang="en-US" sz="3799">
                <a:solidFill>
                  <a:srgbClr val="000000"/>
                </a:solidFill>
                <a:latin typeface="Aileron Regular Bold"/>
              </a:rPr>
              <a:t>Extend each student’s range of interests and activities</a:t>
            </a:r>
          </a:p>
        </p:txBody>
      </p:sp>
      <p:grpSp>
        <p:nvGrpSpPr>
          <p:cNvPr id="8" name="Group 8"/>
          <p:cNvGrpSpPr>
            <a:grpSpLocks noChangeAspect="1"/>
          </p:cNvGrpSpPr>
          <p:nvPr/>
        </p:nvGrpSpPr>
        <p:grpSpPr>
          <a:xfrm rot="-588676">
            <a:off x="14313011" y="-7276262"/>
            <a:ext cx="9554074" cy="9554074"/>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pic>
        <p:nvPicPr>
          <p:cNvPr id="10" name="Picture 10"/>
          <p:cNvPicPr>
            <a:picLocks noChangeAspect="1"/>
          </p:cNvPicPr>
          <p:nvPr/>
        </p:nvPicPr>
        <p:blipFill>
          <a:blip r:embed="rId5"/>
          <a:srcRect/>
          <a:stretch>
            <a:fillRect/>
          </a:stretch>
        </p:blipFill>
        <p:spPr>
          <a:xfrm>
            <a:off x="155450" y="129394"/>
            <a:ext cx="873250" cy="127254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pic>
        <p:nvPicPr>
          <p:cNvPr id="3" name="Picture 3"/>
          <p:cNvPicPr>
            <a:picLocks noChangeAspect="1"/>
          </p:cNvPicPr>
          <p:nvPr/>
        </p:nvPicPr>
        <p:blipFill>
          <a:blip r:embed="rId4"/>
          <a:srcRect l="17066" r="17066"/>
          <a:stretch>
            <a:fillRect/>
          </a:stretch>
        </p:blipFill>
        <p:spPr>
          <a:xfrm>
            <a:off x="9669435" y="727601"/>
            <a:ext cx="8618565" cy="8734188"/>
          </a:xfrm>
          <a:prstGeom prst="rect">
            <a:avLst/>
          </a:prstGeom>
        </p:spPr>
      </p:pic>
      <p:grpSp>
        <p:nvGrpSpPr>
          <p:cNvPr id="4" name="Group 4"/>
          <p:cNvGrpSpPr>
            <a:grpSpLocks noChangeAspect="1"/>
          </p:cNvGrpSpPr>
          <p:nvPr/>
        </p:nvGrpSpPr>
        <p:grpSpPr>
          <a:xfrm>
            <a:off x="8804525" y="7384151"/>
            <a:ext cx="6750827" cy="6750827"/>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DB9"/>
            </a:solidFill>
          </p:spPr>
        </p:sp>
      </p:grpSp>
      <p:pic>
        <p:nvPicPr>
          <p:cNvPr id="6" name="Picture 6"/>
          <p:cNvPicPr>
            <a:picLocks noChangeAspect="1"/>
          </p:cNvPicPr>
          <p:nvPr/>
        </p:nvPicPr>
        <p:blipFill>
          <a:blip r:embed="rId5"/>
          <a:srcRect/>
          <a:stretch>
            <a:fillRect/>
          </a:stretch>
        </p:blipFill>
        <p:spPr>
          <a:xfrm>
            <a:off x="185331" y="8825515"/>
            <a:ext cx="873250" cy="1272547"/>
          </a:xfrm>
          <a:prstGeom prst="rect">
            <a:avLst/>
          </a:prstGeom>
        </p:spPr>
      </p:pic>
      <p:sp>
        <p:nvSpPr>
          <p:cNvPr id="7" name="TextBox 7"/>
          <p:cNvSpPr txBox="1"/>
          <p:nvPr/>
        </p:nvSpPr>
        <p:spPr>
          <a:xfrm>
            <a:off x="621956" y="1622689"/>
            <a:ext cx="9134413" cy="777508"/>
          </a:xfrm>
          <a:prstGeom prst="rect">
            <a:avLst/>
          </a:prstGeom>
        </p:spPr>
        <p:txBody>
          <a:bodyPr lIns="0" tIns="0" rIns="0" bIns="0" rtlCol="0" anchor="t">
            <a:spAutoFit/>
          </a:bodyPr>
          <a:lstStyle/>
          <a:p>
            <a:pPr>
              <a:lnSpc>
                <a:spcPts val="6212"/>
              </a:lnSpc>
            </a:pPr>
            <a:r>
              <a:rPr lang="en-US" sz="4778">
                <a:solidFill>
                  <a:srgbClr val="000000"/>
                </a:solidFill>
                <a:latin typeface="Aileron Regular Bold"/>
              </a:rPr>
              <a:t>Why consider Transition Year?</a:t>
            </a:r>
          </a:p>
        </p:txBody>
      </p:sp>
      <p:sp>
        <p:nvSpPr>
          <p:cNvPr id="8" name="TextBox 8"/>
          <p:cNvSpPr txBox="1"/>
          <p:nvPr/>
        </p:nvSpPr>
        <p:spPr>
          <a:xfrm>
            <a:off x="621956" y="3253740"/>
            <a:ext cx="8640735" cy="5147947"/>
          </a:xfrm>
          <a:prstGeom prst="rect">
            <a:avLst/>
          </a:prstGeom>
        </p:spPr>
        <p:txBody>
          <a:bodyPr lIns="0" tIns="0" rIns="0" bIns="0" rtlCol="0" anchor="t">
            <a:spAutoFit/>
          </a:bodyPr>
          <a:lstStyle/>
          <a:p>
            <a:pPr>
              <a:lnSpc>
                <a:spcPts val="5879"/>
              </a:lnSpc>
              <a:spcBef>
                <a:spcPct val="0"/>
              </a:spcBef>
            </a:pPr>
            <a:r>
              <a:rPr lang="en-US" sz="4199">
                <a:solidFill>
                  <a:srgbClr val="000000"/>
                </a:solidFill>
                <a:latin typeface="Aileron Regular Bold"/>
              </a:rPr>
              <a:t>Challenges Facing Students</a:t>
            </a:r>
          </a:p>
          <a:p>
            <a:pPr>
              <a:lnSpc>
                <a:spcPts val="5879"/>
              </a:lnSpc>
              <a:spcBef>
                <a:spcPct val="0"/>
              </a:spcBef>
            </a:pPr>
            <a:endParaRPr lang="en-US" sz="4199">
              <a:solidFill>
                <a:srgbClr val="000000"/>
              </a:solidFill>
              <a:latin typeface="Aileron Regular Bold"/>
            </a:endParaRPr>
          </a:p>
          <a:p>
            <a:pPr marL="1122663" lvl="1" indent="-561332">
              <a:lnSpc>
                <a:spcPts val="7279"/>
              </a:lnSpc>
              <a:buFont typeface="Arial"/>
              <a:buChar char="•"/>
            </a:pPr>
            <a:r>
              <a:rPr lang="en-US" sz="5199">
                <a:solidFill>
                  <a:srgbClr val="000000"/>
                </a:solidFill>
                <a:latin typeface="Aileron Regular Bold"/>
              </a:rPr>
              <a:t>Leaving Certificate and Points</a:t>
            </a:r>
          </a:p>
          <a:p>
            <a:pPr marL="1122663" lvl="1" indent="-561332">
              <a:lnSpc>
                <a:spcPts val="7279"/>
              </a:lnSpc>
              <a:buFont typeface="Arial"/>
              <a:buChar char="•"/>
            </a:pPr>
            <a:r>
              <a:rPr lang="en-US" sz="5199">
                <a:solidFill>
                  <a:srgbClr val="000000"/>
                </a:solidFill>
                <a:latin typeface="Aileron Regular Bold"/>
              </a:rPr>
              <a:t>Third Level</a:t>
            </a:r>
          </a:p>
          <a:p>
            <a:pPr marL="1122663" lvl="1" indent="-561332">
              <a:lnSpc>
                <a:spcPts val="7279"/>
              </a:lnSpc>
              <a:buFont typeface="Arial"/>
              <a:buChar char="•"/>
            </a:pPr>
            <a:r>
              <a:rPr lang="en-US" sz="5199">
                <a:solidFill>
                  <a:srgbClr val="000000"/>
                </a:solidFill>
                <a:latin typeface="Aileron Regular Bold"/>
              </a:rPr>
              <a:t>Adult and Working Life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952589"/>
            <a:ext cx="13140171" cy="1077228"/>
          </a:xfrm>
          <a:prstGeom prst="rect">
            <a:avLst/>
          </a:prstGeom>
        </p:spPr>
        <p:txBody>
          <a:bodyPr lIns="0" tIns="0" rIns="0" bIns="0" rtlCol="0" anchor="t">
            <a:spAutoFit/>
          </a:bodyPr>
          <a:lstStyle/>
          <a:p>
            <a:pPr>
              <a:lnSpc>
                <a:spcPts val="8682"/>
              </a:lnSpc>
            </a:pPr>
            <a:r>
              <a:rPr lang="en-US" sz="6678" dirty="0">
                <a:solidFill>
                  <a:srgbClr val="000000"/>
                </a:solidFill>
                <a:latin typeface="Aileron Regular Bold"/>
              </a:rPr>
              <a:t>Leaving Certificate and Points</a:t>
            </a:r>
          </a:p>
        </p:txBody>
      </p:sp>
      <p:grpSp>
        <p:nvGrpSpPr>
          <p:cNvPr id="3" name="Group 3"/>
          <p:cNvGrpSpPr>
            <a:grpSpLocks noChangeAspect="1"/>
          </p:cNvGrpSpPr>
          <p:nvPr/>
        </p:nvGrpSpPr>
        <p:grpSpPr>
          <a:xfrm>
            <a:off x="12986761" y="-4310326"/>
            <a:ext cx="10009073" cy="10009073"/>
            <a:chOff x="0" y="0"/>
            <a:chExt cx="1708150" cy="1708150"/>
          </a:xfrm>
        </p:grpSpPr>
        <p:sp>
          <p:nvSpPr>
            <p:cNvPr id="4" name="Freeform 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37177" y="4668185"/>
            <a:ext cx="2738978" cy="2738978"/>
          </a:xfrm>
          <a:prstGeom prst="rect">
            <a:avLst/>
          </a:prstGeom>
        </p:spPr>
      </p:pic>
      <p:sp>
        <p:nvSpPr>
          <p:cNvPr id="6" name="TextBox 6"/>
          <p:cNvSpPr txBox="1"/>
          <p:nvPr/>
        </p:nvSpPr>
        <p:spPr>
          <a:xfrm>
            <a:off x="-15240" y="3279550"/>
            <a:ext cx="17259300" cy="5516247"/>
          </a:xfrm>
          <a:prstGeom prst="rect">
            <a:avLst/>
          </a:prstGeom>
        </p:spPr>
        <p:txBody>
          <a:bodyPr lIns="0" tIns="0" rIns="0" bIns="0" rtlCol="0" anchor="t">
            <a:spAutoFit/>
          </a:bodyPr>
          <a:lstStyle/>
          <a:p>
            <a:pPr marL="1122663" lvl="1" indent="-561332">
              <a:lnSpc>
                <a:spcPts val="7279"/>
              </a:lnSpc>
              <a:buFont typeface="Arial"/>
              <a:buChar char="•"/>
            </a:pPr>
            <a:r>
              <a:rPr lang="en-US" sz="5199" dirty="0">
                <a:solidFill>
                  <a:srgbClr val="000000"/>
                </a:solidFill>
                <a:latin typeface="Aileron Regular Bold"/>
              </a:rPr>
              <a:t>Informed subject choice</a:t>
            </a:r>
          </a:p>
          <a:p>
            <a:pPr marL="1122663" lvl="1" indent="-561332">
              <a:lnSpc>
                <a:spcPts val="7279"/>
              </a:lnSpc>
              <a:buFont typeface="Arial"/>
              <a:buChar char="•"/>
            </a:pPr>
            <a:r>
              <a:rPr lang="en-US" sz="5199" dirty="0">
                <a:solidFill>
                  <a:srgbClr val="000000"/>
                </a:solidFill>
                <a:latin typeface="Aileron Regular Bold"/>
              </a:rPr>
              <a:t>Informed C.A.O. choices</a:t>
            </a:r>
          </a:p>
          <a:p>
            <a:pPr marL="1122663" lvl="1" indent="-561332">
              <a:lnSpc>
                <a:spcPts val="7279"/>
              </a:lnSpc>
              <a:buFont typeface="Arial"/>
              <a:buChar char="•"/>
            </a:pPr>
            <a:r>
              <a:rPr lang="en-US" sz="5199" dirty="0">
                <a:solidFill>
                  <a:srgbClr val="000000"/>
                </a:solidFill>
                <a:latin typeface="Aileron Regular Bold"/>
              </a:rPr>
              <a:t>Do better in Leaving Certificate by an average of 30 points</a:t>
            </a:r>
          </a:p>
          <a:p>
            <a:pPr marL="1122663" lvl="1" indent="-561332">
              <a:lnSpc>
                <a:spcPts val="7279"/>
              </a:lnSpc>
              <a:buFont typeface="Arial"/>
              <a:buChar char="•"/>
            </a:pPr>
            <a:r>
              <a:rPr lang="en-US" sz="5199" dirty="0">
                <a:solidFill>
                  <a:srgbClr val="000000"/>
                </a:solidFill>
                <a:latin typeface="Aileron Regular Bold"/>
              </a:rPr>
              <a:t>More likely to retain subjects at higher level</a:t>
            </a:r>
          </a:p>
          <a:p>
            <a:pPr marL="1122663" lvl="1" indent="-561332">
              <a:lnSpc>
                <a:spcPts val="7279"/>
              </a:lnSpc>
              <a:buFont typeface="Arial"/>
              <a:buChar char="•"/>
            </a:pPr>
            <a:r>
              <a:rPr lang="en-US" sz="5199" dirty="0">
                <a:solidFill>
                  <a:srgbClr val="000000"/>
                </a:solidFill>
                <a:latin typeface="Aileron Regular Bold"/>
              </a:rPr>
              <a:t>More prepared for senior cycle</a:t>
            </a:r>
          </a:p>
        </p:txBody>
      </p:sp>
      <p:pic>
        <p:nvPicPr>
          <p:cNvPr id="7" name="Picture 7"/>
          <p:cNvPicPr>
            <a:picLocks noChangeAspect="1"/>
          </p:cNvPicPr>
          <p:nvPr/>
        </p:nvPicPr>
        <p:blipFill>
          <a:blip r:embed="rId4"/>
          <a:srcRect/>
          <a:stretch>
            <a:fillRect/>
          </a:stretch>
        </p:blipFill>
        <p:spPr>
          <a:xfrm>
            <a:off x="16833416" y="8622027"/>
            <a:ext cx="873250" cy="12725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189" r="24949"/>
          <a:stretch>
            <a:fillRect/>
          </a:stretch>
        </p:blipFill>
        <p:spPr>
          <a:xfrm>
            <a:off x="0" y="0"/>
            <a:ext cx="6457369" cy="10287000"/>
          </a:xfrm>
          <a:prstGeom prst="rect">
            <a:avLst/>
          </a:prstGeom>
        </p:spPr>
      </p:pic>
      <p:grpSp>
        <p:nvGrpSpPr>
          <p:cNvPr id="3" name="Group 3"/>
          <p:cNvGrpSpPr/>
          <p:nvPr/>
        </p:nvGrpSpPr>
        <p:grpSpPr>
          <a:xfrm>
            <a:off x="4535836" y="0"/>
            <a:ext cx="1332307" cy="133230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B5929"/>
            </a:solidFill>
          </p:spPr>
        </p:sp>
      </p:grpSp>
      <p:grpSp>
        <p:nvGrpSpPr>
          <p:cNvPr id="5" name="Group 5"/>
          <p:cNvGrpSpPr>
            <a:grpSpLocks noChangeAspect="1"/>
          </p:cNvGrpSpPr>
          <p:nvPr/>
        </p:nvGrpSpPr>
        <p:grpSpPr>
          <a:xfrm>
            <a:off x="-2222960" y="7302187"/>
            <a:ext cx="5714390" cy="5714390"/>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pic>
        <p:nvPicPr>
          <p:cNvPr id="7" name="Picture 7"/>
          <p:cNvPicPr>
            <a:picLocks noChangeAspect="1"/>
          </p:cNvPicPr>
          <p:nvPr/>
        </p:nvPicPr>
        <p:blipFill>
          <a:blip r:embed="rId3"/>
          <a:srcRect/>
          <a:stretch>
            <a:fillRect/>
          </a:stretch>
        </p:blipFill>
        <p:spPr>
          <a:xfrm>
            <a:off x="0" y="8741642"/>
            <a:ext cx="3184125" cy="1545358"/>
          </a:xfrm>
          <a:prstGeom prst="rect">
            <a:avLst/>
          </a:prstGeom>
        </p:spPr>
      </p:pic>
      <p:sp>
        <p:nvSpPr>
          <p:cNvPr id="8" name="TextBox 8"/>
          <p:cNvSpPr txBox="1"/>
          <p:nvPr/>
        </p:nvSpPr>
        <p:spPr>
          <a:xfrm>
            <a:off x="7072545" y="238309"/>
            <a:ext cx="10186755" cy="1504583"/>
          </a:xfrm>
          <a:prstGeom prst="rect">
            <a:avLst/>
          </a:prstGeom>
        </p:spPr>
        <p:txBody>
          <a:bodyPr lIns="0" tIns="0" rIns="0" bIns="0" rtlCol="0" anchor="t">
            <a:spAutoFit/>
          </a:bodyPr>
          <a:lstStyle/>
          <a:p>
            <a:pPr>
              <a:lnSpc>
                <a:spcPts val="7902"/>
              </a:lnSpc>
            </a:pPr>
            <a:r>
              <a:rPr lang="en-US" sz="6078">
                <a:solidFill>
                  <a:srgbClr val="000000"/>
                </a:solidFill>
                <a:latin typeface="Aileron Regular Bold"/>
              </a:rPr>
              <a:t>Studies on Transition Year</a:t>
            </a:r>
          </a:p>
          <a:p>
            <a:pPr>
              <a:lnSpc>
                <a:spcPts val="3872"/>
              </a:lnSpc>
            </a:pPr>
            <a:r>
              <a:rPr lang="en-US" sz="2978">
                <a:solidFill>
                  <a:srgbClr val="000000"/>
                </a:solidFill>
                <a:latin typeface="Aileron Regular Bold Italics"/>
              </a:rPr>
              <a:t>Aidan Clerkin, Education Research Centre Drumcondra</a:t>
            </a:r>
          </a:p>
        </p:txBody>
      </p:sp>
      <p:sp>
        <p:nvSpPr>
          <p:cNvPr id="9" name="TextBox 9"/>
          <p:cNvSpPr txBox="1"/>
          <p:nvPr/>
        </p:nvSpPr>
        <p:spPr>
          <a:xfrm>
            <a:off x="7072545" y="2009773"/>
            <a:ext cx="10616265" cy="3098166"/>
          </a:xfrm>
          <a:prstGeom prst="rect">
            <a:avLst/>
          </a:prstGeom>
        </p:spPr>
        <p:txBody>
          <a:bodyPr lIns="0" tIns="0" rIns="0" bIns="0" rtlCol="0" anchor="t">
            <a:spAutoFit/>
          </a:bodyPr>
          <a:lstStyle/>
          <a:p>
            <a:pPr>
              <a:lnSpc>
                <a:spcPts val="6159"/>
              </a:lnSpc>
              <a:spcBef>
                <a:spcPct val="0"/>
              </a:spcBef>
            </a:pPr>
            <a:r>
              <a:rPr lang="en-US" sz="4399">
                <a:solidFill>
                  <a:srgbClr val="000000"/>
                </a:solidFill>
                <a:latin typeface="Aileron Regular Bold"/>
              </a:rPr>
              <a:t>Students who do Transition Year (TY) engage better with their studies for the Leaving Certificate than those who do not.</a:t>
            </a:r>
          </a:p>
        </p:txBody>
      </p:sp>
      <p:sp>
        <p:nvSpPr>
          <p:cNvPr id="10" name="TextBox 10"/>
          <p:cNvSpPr txBox="1"/>
          <p:nvPr/>
        </p:nvSpPr>
        <p:spPr>
          <a:xfrm>
            <a:off x="7072545" y="5444505"/>
            <a:ext cx="10616265" cy="4660266"/>
          </a:xfrm>
          <a:prstGeom prst="rect">
            <a:avLst/>
          </a:prstGeom>
        </p:spPr>
        <p:txBody>
          <a:bodyPr lIns="0" tIns="0" rIns="0" bIns="0" rtlCol="0" anchor="t">
            <a:spAutoFit/>
          </a:bodyPr>
          <a:lstStyle/>
          <a:p>
            <a:pPr>
              <a:lnSpc>
                <a:spcPts val="6159"/>
              </a:lnSpc>
            </a:pPr>
            <a:r>
              <a:rPr lang="en-US" sz="4399">
                <a:solidFill>
                  <a:srgbClr val="000000"/>
                </a:solidFill>
                <a:latin typeface="Aileron Regular Bold"/>
              </a:rPr>
              <a:t>Students' TY participation status was among the strongest predictors of spending more time on homework." He said it was likely that the TY programme developed students' self-regulatory and self-management skills.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758" r="45341"/>
          <a:stretch>
            <a:fillRect/>
          </a:stretch>
        </p:blipFill>
        <p:spPr>
          <a:xfrm>
            <a:off x="0" y="0"/>
            <a:ext cx="6457369" cy="10287000"/>
          </a:xfrm>
          <a:prstGeom prst="rect">
            <a:avLst/>
          </a:prstGeom>
        </p:spPr>
      </p:pic>
      <p:grpSp>
        <p:nvGrpSpPr>
          <p:cNvPr id="3" name="Group 3"/>
          <p:cNvGrpSpPr/>
          <p:nvPr/>
        </p:nvGrpSpPr>
        <p:grpSpPr>
          <a:xfrm>
            <a:off x="4535836" y="0"/>
            <a:ext cx="1332307" cy="133230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B5929"/>
            </a:solidFill>
          </p:spPr>
        </p:sp>
      </p:grpSp>
      <p:grpSp>
        <p:nvGrpSpPr>
          <p:cNvPr id="5" name="Group 5"/>
          <p:cNvGrpSpPr>
            <a:grpSpLocks noChangeAspect="1"/>
          </p:cNvGrpSpPr>
          <p:nvPr/>
        </p:nvGrpSpPr>
        <p:grpSpPr>
          <a:xfrm>
            <a:off x="-2857195" y="8627310"/>
            <a:ext cx="5714390" cy="5714390"/>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63"/>
            </a:solidFill>
          </p:spPr>
        </p:sp>
      </p:grpSp>
      <p:sp>
        <p:nvSpPr>
          <p:cNvPr id="7" name="TextBox 7"/>
          <p:cNvSpPr txBox="1"/>
          <p:nvPr/>
        </p:nvSpPr>
        <p:spPr>
          <a:xfrm>
            <a:off x="7177159" y="1895234"/>
            <a:ext cx="10407035" cy="7408567"/>
          </a:xfrm>
          <a:prstGeom prst="rect">
            <a:avLst/>
          </a:prstGeom>
        </p:spPr>
        <p:txBody>
          <a:bodyPr lIns="0" tIns="0" rIns="0" bIns="0" rtlCol="0" anchor="t">
            <a:spAutoFit/>
          </a:bodyPr>
          <a:lstStyle/>
          <a:p>
            <a:pPr marL="685800" indent="-685800" algn="just">
              <a:lnSpc>
                <a:spcPts val="7279"/>
              </a:lnSpc>
              <a:spcBef>
                <a:spcPct val="0"/>
              </a:spcBef>
              <a:buFont typeface="Arial" panose="020B0604020202020204" pitchFamily="34" charset="0"/>
              <a:buChar char="•"/>
            </a:pPr>
            <a:r>
              <a:rPr lang="en-US" sz="5199" dirty="0">
                <a:solidFill>
                  <a:srgbClr val="000000"/>
                </a:solidFill>
                <a:latin typeface="Aileron Regular Bold"/>
              </a:rPr>
              <a:t>Progress reports at October,   </a:t>
            </a:r>
            <a:r>
              <a:rPr lang="en-US" sz="5199" dirty="0" err="1">
                <a:solidFill>
                  <a:srgbClr val="000000"/>
                </a:solidFill>
                <a:latin typeface="Aileron Regular Bold"/>
              </a:rPr>
              <a:t>Christmas,Easter</a:t>
            </a:r>
            <a:r>
              <a:rPr lang="en-US" sz="5199" dirty="0">
                <a:solidFill>
                  <a:srgbClr val="000000"/>
                </a:solidFill>
                <a:latin typeface="Aileron Regular Bold"/>
              </a:rPr>
              <a:t> and Summer.</a:t>
            </a:r>
          </a:p>
          <a:p>
            <a:pPr marL="685800" indent="-685800" algn="just">
              <a:lnSpc>
                <a:spcPts val="7279"/>
              </a:lnSpc>
              <a:spcBef>
                <a:spcPct val="0"/>
              </a:spcBef>
              <a:buFont typeface="Arial" panose="020B0604020202020204" pitchFamily="34" charset="0"/>
              <a:buChar char="•"/>
            </a:pPr>
            <a:r>
              <a:rPr lang="en-US" sz="5199" dirty="0">
                <a:solidFill>
                  <a:srgbClr val="000000"/>
                </a:solidFill>
                <a:latin typeface="Aileron Regular Bold"/>
              </a:rPr>
              <a:t>Academic subjects examined by project method.</a:t>
            </a:r>
          </a:p>
          <a:p>
            <a:pPr marL="685800" indent="-685800" algn="just">
              <a:lnSpc>
                <a:spcPts val="7279"/>
              </a:lnSpc>
              <a:spcBef>
                <a:spcPct val="0"/>
              </a:spcBef>
              <a:buFont typeface="Arial" panose="020B0604020202020204" pitchFamily="34" charset="0"/>
              <a:buChar char="•"/>
            </a:pPr>
            <a:r>
              <a:rPr lang="en-US" sz="5199" dirty="0">
                <a:solidFill>
                  <a:srgbClr val="000000"/>
                </a:solidFill>
                <a:latin typeface="Aileron Regular Bold"/>
              </a:rPr>
              <a:t>Modules delivered by others are certified.</a:t>
            </a:r>
          </a:p>
          <a:p>
            <a:pPr marL="685800" indent="-685800" algn="just">
              <a:lnSpc>
                <a:spcPts val="7279"/>
              </a:lnSpc>
              <a:spcBef>
                <a:spcPct val="0"/>
              </a:spcBef>
              <a:buFont typeface="Arial" panose="020B0604020202020204" pitchFamily="34" charset="0"/>
              <a:buChar char="•"/>
            </a:pPr>
            <a:r>
              <a:rPr lang="en-US" sz="5199" dirty="0">
                <a:solidFill>
                  <a:srgbClr val="000000"/>
                </a:solidFill>
                <a:latin typeface="Aileron Regular Bold"/>
              </a:rPr>
              <a:t>Work experience is monitored and assessed.</a:t>
            </a:r>
          </a:p>
        </p:txBody>
      </p:sp>
      <p:pic>
        <p:nvPicPr>
          <p:cNvPr id="8" name="Picture 8"/>
          <p:cNvPicPr>
            <a:picLocks noChangeAspect="1"/>
          </p:cNvPicPr>
          <p:nvPr/>
        </p:nvPicPr>
        <p:blipFill>
          <a:blip r:embed="rId3"/>
          <a:srcRect/>
          <a:stretch>
            <a:fillRect/>
          </a:stretch>
        </p:blipFill>
        <p:spPr>
          <a:xfrm>
            <a:off x="3228684" y="8942436"/>
            <a:ext cx="2594961" cy="1259418"/>
          </a:xfrm>
          <a:prstGeom prst="rect">
            <a:avLst/>
          </a:prstGeom>
        </p:spPr>
      </p:pic>
      <p:sp>
        <p:nvSpPr>
          <p:cNvPr id="9" name="TextBox 9"/>
          <p:cNvSpPr txBox="1"/>
          <p:nvPr/>
        </p:nvSpPr>
        <p:spPr>
          <a:xfrm>
            <a:off x="7072545" y="491038"/>
            <a:ext cx="10616265" cy="999123"/>
          </a:xfrm>
          <a:prstGeom prst="rect">
            <a:avLst/>
          </a:prstGeom>
        </p:spPr>
        <p:txBody>
          <a:bodyPr lIns="0" tIns="0" rIns="0" bIns="0" rtlCol="0" anchor="t">
            <a:spAutoFit/>
          </a:bodyPr>
          <a:lstStyle/>
          <a:p>
            <a:pPr>
              <a:lnSpc>
                <a:spcPts val="7902"/>
              </a:lnSpc>
            </a:pPr>
            <a:r>
              <a:rPr lang="en-US" sz="6078">
                <a:solidFill>
                  <a:srgbClr val="000000"/>
                </a:solidFill>
                <a:latin typeface="Aileron Regular Bold"/>
              </a:rPr>
              <a:t>Assessment &amp; Accreditation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04525" y="-338781"/>
            <a:ext cx="2738978" cy="2738978"/>
          </a:xfrm>
          <a:prstGeom prst="rect">
            <a:avLst/>
          </a:prstGeom>
        </p:spPr>
      </p:pic>
      <p:grpSp>
        <p:nvGrpSpPr>
          <p:cNvPr id="4" name="Group 4"/>
          <p:cNvGrpSpPr>
            <a:grpSpLocks noChangeAspect="1"/>
          </p:cNvGrpSpPr>
          <p:nvPr/>
        </p:nvGrpSpPr>
        <p:grpSpPr>
          <a:xfrm>
            <a:off x="8804525" y="7384151"/>
            <a:ext cx="6750827" cy="6750827"/>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CC4D"/>
            </a:solidFill>
          </p:spPr>
        </p:sp>
      </p:grpSp>
      <p:sp>
        <p:nvSpPr>
          <p:cNvPr id="6" name="TextBox 6"/>
          <p:cNvSpPr txBox="1"/>
          <p:nvPr/>
        </p:nvSpPr>
        <p:spPr>
          <a:xfrm>
            <a:off x="26239" y="1993263"/>
            <a:ext cx="9643197" cy="7265037"/>
          </a:xfrm>
          <a:prstGeom prst="rect">
            <a:avLst/>
          </a:prstGeom>
        </p:spPr>
        <p:txBody>
          <a:bodyPr lIns="0" tIns="0" rIns="0" bIns="0" rtlCol="0" anchor="t">
            <a:spAutoFit/>
          </a:bodyPr>
          <a:lstStyle/>
          <a:p>
            <a:pPr marL="993127" lvl="1" indent="-496563">
              <a:lnSpc>
                <a:spcPts val="6439"/>
              </a:lnSpc>
              <a:buFont typeface="Arial"/>
              <a:buChar char="•"/>
            </a:pPr>
            <a:r>
              <a:rPr lang="en-US" sz="4599" dirty="0">
                <a:solidFill>
                  <a:srgbClr val="000000"/>
                </a:solidFill>
                <a:latin typeface="Aileron Regular Bold"/>
              </a:rPr>
              <a:t>Full range of subjects offered Core Subjects (Irish, English and </a:t>
            </a:r>
            <a:r>
              <a:rPr lang="en-US" sz="4599" dirty="0" err="1">
                <a:solidFill>
                  <a:srgbClr val="000000"/>
                </a:solidFill>
                <a:latin typeface="Aileron Regular Bold"/>
              </a:rPr>
              <a:t>Maths</a:t>
            </a:r>
            <a:r>
              <a:rPr lang="en-US" sz="4599" dirty="0">
                <a:solidFill>
                  <a:srgbClr val="000000"/>
                </a:solidFill>
                <a:latin typeface="Aileron Regular Bold"/>
              </a:rPr>
              <a:t>)</a:t>
            </a:r>
          </a:p>
          <a:p>
            <a:pPr marL="993127" lvl="1" indent="-496563">
              <a:lnSpc>
                <a:spcPts val="6439"/>
              </a:lnSpc>
              <a:buFont typeface="Arial"/>
              <a:buChar char="•"/>
            </a:pPr>
            <a:r>
              <a:rPr lang="en-US" sz="4599" dirty="0">
                <a:solidFill>
                  <a:srgbClr val="000000"/>
                </a:solidFill>
                <a:latin typeface="Aileron Regular Bold"/>
              </a:rPr>
              <a:t>French/German/Irish language exchange</a:t>
            </a:r>
          </a:p>
          <a:p>
            <a:pPr marL="993127" lvl="1" indent="-496563">
              <a:lnSpc>
                <a:spcPts val="6439"/>
              </a:lnSpc>
              <a:buFont typeface="Arial"/>
              <a:buChar char="•"/>
            </a:pPr>
            <a:r>
              <a:rPr lang="en-US" sz="4599" dirty="0">
                <a:solidFill>
                  <a:srgbClr val="000000"/>
                </a:solidFill>
                <a:latin typeface="Aileron Regular Bold"/>
              </a:rPr>
              <a:t>Other subjects modular</a:t>
            </a:r>
          </a:p>
          <a:p>
            <a:pPr marL="993127" lvl="1" indent="-496563">
              <a:lnSpc>
                <a:spcPts val="6439"/>
              </a:lnSpc>
              <a:buFont typeface="Arial"/>
              <a:buChar char="•"/>
            </a:pPr>
            <a:r>
              <a:rPr lang="en-US" sz="4599" dirty="0">
                <a:solidFill>
                  <a:srgbClr val="000000"/>
                </a:solidFill>
                <a:latin typeface="Aileron Regular Bold"/>
              </a:rPr>
              <a:t>Content linked to leaving certificate syllabus</a:t>
            </a:r>
          </a:p>
          <a:p>
            <a:pPr marL="993127" lvl="1" indent="-496563">
              <a:lnSpc>
                <a:spcPts val="6439"/>
              </a:lnSpc>
              <a:buFont typeface="Arial"/>
              <a:buChar char="•"/>
            </a:pPr>
            <a:r>
              <a:rPr lang="en-US" sz="4599" dirty="0">
                <a:solidFill>
                  <a:srgbClr val="000000"/>
                </a:solidFill>
                <a:latin typeface="Aileron Regular Bold"/>
              </a:rPr>
              <a:t>Use of field work and projects. </a:t>
            </a:r>
          </a:p>
        </p:txBody>
      </p:sp>
      <p:pic>
        <p:nvPicPr>
          <p:cNvPr id="7" name="Picture 7"/>
          <p:cNvPicPr>
            <a:picLocks noChangeAspect="1"/>
          </p:cNvPicPr>
          <p:nvPr/>
        </p:nvPicPr>
        <p:blipFill>
          <a:blip r:embed="rId4"/>
          <a:srcRect/>
          <a:stretch>
            <a:fillRect/>
          </a:stretch>
        </p:blipFill>
        <p:spPr>
          <a:xfrm>
            <a:off x="17259300" y="9014453"/>
            <a:ext cx="873250" cy="1272547"/>
          </a:xfrm>
          <a:prstGeom prst="rect">
            <a:avLst/>
          </a:prstGeom>
        </p:spPr>
      </p:pic>
      <p:sp>
        <p:nvSpPr>
          <p:cNvPr id="8" name="TextBox 8"/>
          <p:cNvSpPr txBox="1"/>
          <p:nvPr/>
        </p:nvSpPr>
        <p:spPr>
          <a:xfrm>
            <a:off x="1028700" y="367848"/>
            <a:ext cx="9134413" cy="1245504"/>
          </a:xfrm>
          <a:prstGeom prst="rect">
            <a:avLst/>
          </a:prstGeom>
        </p:spPr>
        <p:txBody>
          <a:bodyPr lIns="0" tIns="0" rIns="0" bIns="0" rtlCol="0" anchor="t">
            <a:spAutoFit/>
          </a:bodyPr>
          <a:lstStyle/>
          <a:p>
            <a:pPr>
              <a:lnSpc>
                <a:spcPts val="9982"/>
              </a:lnSpc>
            </a:pPr>
            <a:r>
              <a:rPr lang="en-US" sz="7678">
                <a:solidFill>
                  <a:srgbClr val="000000"/>
                </a:solidFill>
                <a:latin typeface="Aileron Regular Bold"/>
              </a:rPr>
              <a:t>Academic</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9552" y="1993263"/>
            <a:ext cx="8388448" cy="604583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1062</Words>
  <Application>Microsoft Office PowerPoint</Application>
  <PresentationFormat>Custom</PresentationFormat>
  <Paragraphs>168</Paragraphs>
  <Slides>29</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Arimo</vt:lpstr>
      <vt:lpstr>Raleway Bold</vt:lpstr>
      <vt:lpstr>Calibri</vt:lpstr>
      <vt:lpstr>Aileron Regular Bold</vt:lpstr>
      <vt:lpstr>Aileron Regular Bold Italics</vt:lpstr>
      <vt:lpstr>Aileron Regular</vt:lpstr>
      <vt:lpstr>Aileron Regular Italics</vt:lpstr>
      <vt:lpstr>Arimo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Walled Garden</vt:lpstr>
      <vt:lpstr>Walled Garden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Business 2022 Presentation</dc:title>
  <dc:creator>Caoimhe Kirby</dc:creator>
  <cp:lastModifiedBy>Catherine Smyth</cp:lastModifiedBy>
  <cp:revision>17</cp:revision>
  <cp:lastPrinted>2022-03-31T14:44:47Z</cp:lastPrinted>
  <dcterms:created xsi:type="dcterms:W3CDTF">2006-08-16T00:00:00Z</dcterms:created>
  <dcterms:modified xsi:type="dcterms:W3CDTF">2022-08-16T11:36:43Z</dcterms:modified>
  <dc:identifier>DAE8emBsZcg</dc:identifier>
</cp:coreProperties>
</file>